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7" r:id="rId11"/>
    <p:sldId id="265" r:id="rId12"/>
    <p:sldId id="266" r:id="rId13"/>
    <p:sldId id="268"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1" autoAdjust="0"/>
    <p:restoredTop sz="94660"/>
  </p:normalViewPr>
  <p:slideViewPr>
    <p:cSldViewPr snapToGrid="0">
      <p:cViewPr varScale="1">
        <p:scale>
          <a:sx n="72" d="100"/>
          <a:sy n="72" d="100"/>
        </p:scale>
        <p:origin x="4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Sandro\Documentos%20Sandro%20Maskio%20fevereiro%202019\Academia\Observat&#243;rio%20Econ&#244;mico\PIC\PIC%20M&#227;es\PIC-Dia%20das%20M&#227;es%20(respostas)%20(1)%20201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Sandro\Documentos%20Sandro%20Maskio%20fevereiro%202019\Academia\Observat&#243;rio%20Econ&#244;mico\PIC\PIC%20M&#227;es\PIC-Dia%20das%20M&#227;es%20(respostas)%20(1)%202019.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Sandro\Documentos%20Sandro%20Maskio%20fevereiro%202019\Academia\Observat&#243;rio%20Econ&#244;mico\PIC\PIC%20M&#227;es\PIC-Dia%20das%20M&#227;es%20(respostas)%20(1)%202019.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Sandro\Documentos%20Sandro%20Maskio%20fevereiro%202019\Academia\Observat&#243;rio%20Econ&#244;mico\PIC\PIC%20M&#227;es\PIC-Dia%20das%20M&#227;es%20(respostas)%20(1)%202019.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dLbl>
              <c:idx val="0"/>
              <c:layout>
                <c:manualLayout>
                  <c:x val="-2.7777777777777779E-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98-40BC-B713-866F3C4389F7}"/>
                </c:ext>
              </c:extLst>
            </c:dLbl>
            <c:dLbl>
              <c:idx val="1"/>
              <c:layout>
                <c:manualLayout>
                  <c:x val="-2.7777777777777779E-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98-40BC-B713-866F3C4389F7}"/>
                </c:ext>
              </c:extLst>
            </c:dLbl>
            <c:dLbl>
              <c:idx val="2"/>
              <c:layout>
                <c:manualLayout>
                  <c:x val="-5.5833333333333846E-3"/>
                  <c:y val="-8.78023062622068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98-40BC-B713-866F3C4389F7}"/>
                </c:ext>
              </c:extLst>
            </c:dLbl>
            <c:dLbl>
              <c:idx val="3"/>
              <c:layout>
                <c:manualLayout>
                  <c:x val="-2.7915573053367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98-40BC-B713-866F3C4389F7}"/>
                </c:ext>
              </c:extLst>
            </c:dLbl>
            <c:dLbl>
              <c:idx val="4"/>
              <c:layout>
                <c:manualLayout>
                  <c:x val="-1.110848643919510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98-40BC-B713-866F3C4389F7}"/>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extLst>
                <c:ext xmlns:c16="http://schemas.microsoft.com/office/drawing/2014/chart" uri="{C3380CC4-5D6E-409C-BE32-E72D297353CC}">
                  <c16:uniqueId val="{00000005-5798-40BC-B713-866F3C4389F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Cruzamentos!$D$11:$D$17</c:f>
              <c:strCache>
                <c:ptCount val="7"/>
                <c:pt idx="0">
                  <c:v>São Bernardo do Campo</c:v>
                </c:pt>
                <c:pt idx="1">
                  <c:v>Santo André</c:v>
                </c:pt>
                <c:pt idx="2">
                  <c:v>São Caetano do Sul</c:v>
                </c:pt>
                <c:pt idx="3">
                  <c:v>Diadema</c:v>
                </c:pt>
                <c:pt idx="4">
                  <c:v>Mauá</c:v>
                </c:pt>
                <c:pt idx="5">
                  <c:v>Rio Grande da Serra</c:v>
                </c:pt>
                <c:pt idx="6">
                  <c:v>Ribeirão Pires</c:v>
                </c:pt>
              </c:strCache>
            </c:strRef>
          </c:cat>
          <c:val>
            <c:numRef>
              <c:f>Cruzamentos!$F$11:$F$17</c:f>
              <c:numCache>
                <c:formatCode>0%</c:formatCode>
                <c:ptCount val="7"/>
                <c:pt idx="0">
                  <c:v>0.51297709923664125</c:v>
                </c:pt>
                <c:pt idx="1">
                  <c:v>0.26259541984732826</c:v>
                </c:pt>
                <c:pt idx="2">
                  <c:v>9.6183206106870228E-2</c:v>
                </c:pt>
                <c:pt idx="3">
                  <c:v>7.786259541984733E-2</c:v>
                </c:pt>
                <c:pt idx="4">
                  <c:v>3.6641221374045803E-2</c:v>
                </c:pt>
                <c:pt idx="5">
                  <c:v>9.1603053435114507E-3</c:v>
                </c:pt>
                <c:pt idx="6">
                  <c:v>4.5801526717557254E-3</c:v>
                </c:pt>
              </c:numCache>
            </c:numRef>
          </c:val>
          <c:extLst>
            <c:ext xmlns:c16="http://schemas.microsoft.com/office/drawing/2014/chart" uri="{C3380CC4-5D6E-409C-BE32-E72D297353CC}">
              <c16:uniqueId val="{00000006-5798-40BC-B713-866F3C4389F7}"/>
            </c:ext>
          </c:extLst>
        </c:ser>
        <c:dLbls>
          <c:dLblPos val="inEnd"/>
          <c:showLegendKey val="0"/>
          <c:showVal val="1"/>
          <c:showCatName val="0"/>
          <c:showSerName val="0"/>
          <c:showPercent val="0"/>
          <c:showBubbleSize val="0"/>
        </c:dLbls>
        <c:gapWidth val="92"/>
        <c:axId val="437388520"/>
        <c:axId val="437389832"/>
      </c:barChart>
      <c:catAx>
        <c:axId val="437388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437389832"/>
        <c:crosses val="autoZero"/>
        <c:auto val="1"/>
        <c:lblAlgn val="ctr"/>
        <c:lblOffset val="100"/>
        <c:noMultiLvlLbl val="0"/>
      </c:catAx>
      <c:valAx>
        <c:axId val="437389832"/>
        <c:scaling>
          <c:orientation val="minMax"/>
        </c:scaling>
        <c:delete val="1"/>
        <c:axPos val="t"/>
        <c:numFmt formatCode="0%" sourceLinked="1"/>
        <c:majorTickMark val="none"/>
        <c:minorTickMark val="none"/>
        <c:tickLblPos val="nextTo"/>
        <c:crossAx val="43738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Gráficos!$M$228</c:f>
              <c:strCache>
                <c:ptCount val="1"/>
                <c:pt idx="0">
                  <c:v>2019</c:v>
                </c:pt>
              </c:strCache>
            </c:strRef>
          </c:tx>
          <c:spPr>
            <a:solidFill>
              <a:schemeClr val="bg1">
                <a:lumMod val="85000"/>
              </a:schemeClr>
            </a:solidFill>
            <a:ln>
              <a:noFill/>
            </a:ln>
            <a:effectLst/>
            <a:scene3d>
              <a:camera prst="orthographicFront"/>
              <a:lightRig rig="threePt" dir="t"/>
            </a:scene3d>
            <a:sp3d>
              <a:bevelT/>
            </a:sp3d>
          </c:spPr>
          <c:invertIfNegative val="0"/>
          <c:dLbls>
            <c:delete val="1"/>
          </c:dLbls>
          <c:cat>
            <c:strRef>
              <c:f>Gráficos!$K$229:$L$235</c:f>
              <c:strCache>
                <c:ptCount val="7"/>
                <c:pt idx="0">
                  <c:v>Até R$50</c:v>
                </c:pt>
                <c:pt idx="1">
                  <c:v>R$ 51 a R$100</c:v>
                </c:pt>
                <c:pt idx="2">
                  <c:v>R$101 a R$150</c:v>
                </c:pt>
                <c:pt idx="3">
                  <c:v>R$151 a R$200</c:v>
                </c:pt>
                <c:pt idx="4">
                  <c:v>R$201 a R$300</c:v>
                </c:pt>
                <c:pt idx="5">
                  <c:v>R$301 a R$500</c:v>
                </c:pt>
                <c:pt idx="6">
                  <c:v>Mais de R$500</c:v>
                </c:pt>
              </c:strCache>
            </c:strRef>
          </c:cat>
          <c:val>
            <c:numRef>
              <c:f>Gráficos!$M$229:$M$235</c:f>
              <c:numCache>
                <c:formatCode>0.0%</c:formatCode>
                <c:ptCount val="7"/>
                <c:pt idx="0">
                  <c:v>7.6372315035799526E-2</c:v>
                </c:pt>
                <c:pt idx="1">
                  <c:v>0.27207637231503579</c:v>
                </c:pt>
                <c:pt idx="2">
                  <c:v>0.15513126491646778</c:v>
                </c:pt>
                <c:pt idx="3">
                  <c:v>0.21479713603818615</c:v>
                </c:pt>
                <c:pt idx="4">
                  <c:v>0.14081145584725538</c:v>
                </c:pt>
                <c:pt idx="5">
                  <c:v>9.7852028639618144E-2</c:v>
                </c:pt>
                <c:pt idx="6">
                  <c:v>4.2959427207637228E-2</c:v>
                </c:pt>
              </c:numCache>
            </c:numRef>
          </c:val>
          <c:extLst>
            <c:ext xmlns:c16="http://schemas.microsoft.com/office/drawing/2014/chart" uri="{C3380CC4-5D6E-409C-BE32-E72D297353CC}">
              <c16:uniqueId val="{00000000-BEDD-4D91-A309-128593CEF295}"/>
            </c:ext>
          </c:extLst>
        </c:ser>
        <c:ser>
          <c:idx val="1"/>
          <c:order val="1"/>
          <c:tx>
            <c:strRef>
              <c:f>Gráficos!$N$228</c:f>
              <c:strCache>
                <c:ptCount val="1"/>
                <c:pt idx="0">
                  <c:v>2020</c:v>
                </c:pt>
              </c:strCache>
            </c:strRef>
          </c:tx>
          <c:spPr>
            <a:solidFill>
              <a:schemeClr val="accent1">
                <a:lumMod val="50000"/>
              </a:schemeClr>
            </a:solidFill>
            <a:ln>
              <a:noFill/>
            </a:ln>
            <a:effectLst/>
            <a:scene3d>
              <a:camera prst="orthographicFront"/>
              <a:lightRig rig="threePt" dir="t"/>
            </a:scene3d>
            <a:sp3d>
              <a:bevelT/>
            </a:sp3d>
          </c:spPr>
          <c:invertIfNegative val="0"/>
          <c:dLbls>
            <c:dLbl>
              <c:idx val="2"/>
              <c:layout>
                <c:manualLayout>
                  <c:x val="4.9999999999999947E-2"/>
                  <c:y val="1.919846412287017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DD-4D91-A309-128593CEF295}"/>
                </c:ext>
              </c:extLst>
            </c:dLbl>
            <c:dLbl>
              <c:idx val="3"/>
              <c:layout>
                <c:manualLayout>
                  <c:x val="3.6111111111111108E-2"/>
                  <c:y val="9.59923206143508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DD-4D91-A309-128593CEF295}"/>
                </c:ext>
              </c:extLst>
            </c:dLbl>
            <c:dLbl>
              <c:idx val="4"/>
              <c:layout>
                <c:manualLayout>
                  <c:x val="3.6111111111111108E-2"/>
                  <c:y val="1.4398848092152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DD-4D91-A309-128593CEF295}"/>
                </c:ext>
              </c:extLst>
            </c:dLbl>
            <c:dLbl>
              <c:idx val="5"/>
              <c:layout>
                <c:manualLayout>
                  <c:x val="3.333333333333322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DD-4D91-A309-128593CEF295}"/>
                </c:ext>
              </c:extLst>
            </c:dLbl>
            <c:dLbl>
              <c:idx val="6"/>
              <c:layout>
                <c:manualLayout>
                  <c:x val="3.333333333333333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DD-4D91-A309-128593CEF29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Gráficos!$K$229:$L$235</c:f>
              <c:strCache>
                <c:ptCount val="7"/>
                <c:pt idx="0">
                  <c:v>Até R$50</c:v>
                </c:pt>
                <c:pt idx="1">
                  <c:v>R$ 51 a R$100</c:v>
                </c:pt>
                <c:pt idx="2">
                  <c:v>R$101 a R$150</c:v>
                </c:pt>
                <c:pt idx="3">
                  <c:v>R$151 a R$200</c:v>
                </c:pt>
                <c:pt idx="4">
                  <c:v>R$201 a R$300</c:v>
                </c:pt>
                <c:pt idx="5">
                  <c:v>R$301 a R$500</c:v>
                </c:pt>
                <c:pt idx="6">
                  <c:v>Mais de R$500</c:v>
                </c:pt>
              </c:strCache>
            </c:strRef>
          </c:cat>
          <c:val>
            <c:numRef>
              <c:f>Gráficos!$N$229:$N$235</c:f>
              <c:numCache>
                <c:formatCode>0.0%</c:formatCode>
                <c:ptCount val="7"/>
                <c:pt idx="0">
                  <c:v>0.12750716332378223</c:v>
                </c:pt>
                <c:pt idx="1">
                  <c:v>0.3968481375358166</c:v>
                </c:pt>
                <c:pt idx="2">
                  <c:v>0.12034383954154727</c:v>
                </c:pt>
                <c:pt idx="3">
                  <c:v>0.15759312320916904</c:v>
                </c:pt>
                <c:pt idx="4">
                  <c:v>8.0229226361031525E-2</c:v>
                </c:pt>
                <c:pt idx="5">
                  <c:v>0.11174785100286533</c:v>
                </c:pt>
                <c:pt idx="6">
                  <c:v>5.7306590257879654E-3</c:v>
                </c:pt>
              </c:numCache>
            </c:numRef>
          </c:val>
          <c:extLst>
            <c:ext xmlns:c16="http://schemas.microsoft.com/office/drawing/2014/chart" uri="{C3380CC4-5D6E-409C-BE32-E72D297353CC}">
              <c16:uniqueId val="{00000006-BEDD-4D91-A309-128593CEF295}"/>
            </c:ext>
          </c:extLst>
        </c:ser>
        <c:dLbls>
          <c:dLblPos val="outEnd"/>
          <c:showLegendKey val="0"/>
          <c:showVal val="1"/>
          <c:showCatName val="0"/>
          <c:showSerName val="0"/>
          <c:showPercent val="0"/>
          <c:showBubbleSize val="0"/>
        </c:dLbls>
        <c:gapWidth val="219"/>
        <c:overlap val="48"/>
        <c:axId val="602785856"/>
        <c:axId val="602786184"/>
      </c:barChart>
      <c:catAx>
        <c:axId val="6027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602786184"/>
        <c:crosses val="autoZero"/>
        <c:auto val="1"/>
        <c:lblAlgn val="ctr"/>
        <c:lblOffset val="100"/>
        <c:noMultiLvlLbl val="0"/>
      </c:catAx>
      <c:valAx>
        <c:axId val="602786184"/>
        <c:scaling>
          <c:orientation val="minMax"/>
        </c:scaling>
        <c:delete val="1"/>
        <c:axPos val="l"/>
        <c:numFmt formatCode="0.0%" sourceLinked="1"/>
        <c:majorTickMark val="none"/>
        <c:minorTickMark val="none"/>
        <c:tickLblPos val="nextTo"/>
        <c:crossAx val="60278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18897637797"/>
          <c:y val="0.16712962962962963"/>
          <c:w val="0.4658313648293963"/>
          <c:h val="0.73111111111111116"/>
        </c:manualLayout>
      </c:layout>
      <c:barChart>
        <c:barDir val="bar"/>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dLbl>
              <c:idx val="0"/>
              <c:layout>
                <c:manualLayout>
                  <c:x val="-6.1622922134733161E-3"/>
                  <c:y val="-4.78583393156266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F0-44D1-B348-28D45FBDFBB6}"/>
                </c:ext>
              </c:extLst>
            </c:dLbl>
            <c:dLbl>
              <c:idx val="1"/>
              <c:layout>
                <c:manualLayout>
                  <c:x val="-2.3536745406824147E-3"/>
                  <c:y val="-8.77392751737199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F0-44D1-B348-28D45FBDFBB6}"/>
                </c:ext>
              </c:extLst>
            </c:dLbl>
            <c:dLbl>
              <c:idx val="2"/>
              <c:layout>
                <c:manualLayout>
                  <c:x val="-2.80555555555565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F0-44D1-B348-28D45FBDFBB6}"/>
                </c:ext>
              </c:extLst>
            </c:dLbl>
            <c:dLbl>
              <c:idx val="3"/>
              <c:layout>
                <c:manualLayout>
                  <c:x val="-8.36111111111121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F0-44D1-B348-28D45FBDFB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Cruzamentos!$D$281:$D$284</c:f>
              <c:strCache>
                <c:ptCount val="4"/>
                <c:pt idx="0">
                  <c:v>Em comércios de serviço essencial que estão abertos como Mercados e outros...</c:v>
                </c:pt>
                <c:pt idx="1">
                  <c:v>Por lojistas que fornecem o serviço de Delivery</c:v>
                </c:pt>
                <c:pt idx="2">
                  <c:v>Com pequenos comerciantes autônomos</c:v>
                </c:pt>
                <c:pt idx="3">
                  <c:v>Internet</c:v>
                </c:pt>
              </c:strCache>
            </c:strRef>
          </c:cat>
          <c:val>
            <c:numRef>
              <c:f>Cruzamentos!$F$281:$F$284</c:f>
              <c:numCache>
                <c:formatCode>0%</c:formatCode>
                <c:ptCount val="4"/>
                <c:pt idx="0">
                  <c:v>5.3516819571865444E-2</c:v>
                </c:pt>
                <c:pt idx="1">
                  <c:v>0.13761467889908258</c:v>
                </c:pt>
                <c:pt idx="2">
                  <c:v>0.1620795107033639</c:v>
                </c:pt>
                <c:pt idx="3">
                  <c:v>0.64678899082568808</c:v>
                </c:pt>
              </c:numCache>
            </c:numRef>
          </c:val>
          <c:extLst>
            <c:ext xmlns:c16="http://schemas.microsoft.com/office/drawing/2014/chart" uri="{C3380CC4-5D6E-409C-BE32-E72D297353CC}">
              <c16:uniqueId val="{00000004-A8F0-44D1-B348-28D45FBDFBB6}"/>
            </c:ext>
          </c:extLst>
        </c:ser>
        <c:dLbls>
          <c:dLblPos val="inEnd"/>
          <c:showLegendKey val="0"/>
          <c:showVal val="1"/>
          <c:showCatName val="0"/>
          <c:showSerName val="0"/>
          <c:showPercent val="0"/>
          <c:showBubbleSize val="0"/>
        </c:dLbls>
        <c:gapWidth val="182"/>
        <c:axId val="437538408"/>
        <c:axId val="437530864"/>
      </c:barChart>
      <c:catAx>
        <c:axId val="437538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437530864"/>
        <c:crosses val="autoZero"/>
        <c:auto val="1"/>
        <c:lblAlgn val="ctr"/>
        <c:lblOffset val="100"/>
        <c:noMultiLvlLbl val="0"/>
      </c:catAx>
      <c:valAx>
        <c:axId val="437530864"/>
        <c:scaling>
          <c:orientation val="minMax"/>
        </c:scaling>
        <c:delete val="1"/>
        <c:axPos val="b"/>
        <c:numFmt formatCode="0%" sourceLinked="1"/>
        <c:majorTickMark val="none"/>
        <c:minorTickMark val="none"/>
        <c:tickLblPos val="nextTo"/>
        <c:crossAx val="4375384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84886264216972"/>
          <c:y val="5.2681992337164751E-2"/>
          <c:w val="0.52837335958005238"/>
          <c:h val="0.8946360153256705"/>
        </c:manualLayout>
      </c:layout>
      <c:barChart>
        <c:barDir val="bar"/>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dLbl>
              <c:idx val="0"/>
              <c:layout>
                <c:manualLayout>
                  <c:x val="8.3552055993000874E-5"/>
                  <c:y val="-1.756046125244136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F8-45B9-8755-A240ADFF5AAF}"/>
                </c:ext>
              </c:extLst>
            </c:dLbl>
            <c:dLbl>
              <c:idx val="1"/>
              <c:layout>
                <c:manualLayout>
                  <c:x val="-9.938757655293088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F8-45B9-8755-A240ADFF5AAF}"/>
                </c:ext>
              </c:extLst>
            </c:dLbl>
            <c:dLbl>
              <c:idx val="2"/>
              <c:layout>
                <c:manualLayout>
                  <c:x val="-5.58333333333333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F8-45B9-8755-A240ADFF5AAF}"/>
                </c:ext>
              </c:extLst>
            </c:dLbl>
            <c:dLbl>
              <c:idx val="3"/>
              <c:layout>
                <c:manualLayout>
                  <c:x val="-2.777777777787963E-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F8-45B9-8755-A240ADFF5AAF}"/>
                </c:ext>
              </c:extLst>
            </c:dLbl>
            <c:dLbl>
              <c:idx val="4"/>
              <c:layout>
                <c:manualLayout>
                  <c:x val="-2.80555555555555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F8-45B9-8755-A240ADFF5AA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Cruzamentos!$D$328:$D$332</c:f>
              <c:strCache>
                <c:ptCount val="5"/>
                <c:pt idx="0">
                  <c:v>Dinheiro virtual (Paypal, PicPay...)</c:v>
                </c:pt>
                <c:pt idx="1">
                  <c:v>Transferências bancárias</c:v>
                </c:pt>
                <c:pt idx="2">
                  <c:v>Dinheiro</c:v>
                </c:pt>
                <c:pt idx="3">
                  <c:v>Cartão de débito</c:v>
                </c:pt>
                <c:pt idx="4">
                  <c:v>Cartão de crédito</c:v>
                </c:pt>
              </c:strCache>
            </c:strRef>
          </c:cat>
          <c:val>
            <c:numRef>
              <c:f>Cruzamentos!$F$328:$F$332</c:f>
              <c:numCache>
                <c:formatCode>0%</c:formatCode>
                <c:ptCount val="5"/>
                <c:pt idx="0">
                  <c:v>2.3578363384188627E-2</c:v>
                </c:pt>
                <c:pt idx="1">
                  <c:v>5.4091539528432729E-2</c:v>
                </c:pt>
                <c:pt idx="2">
                  <c:v>0.20665742024965325</c:v>
                </c:pt>
                <c:pt idx="3">
                  <c:v>0.30651872399445212</c:v>
                </c:pt>
                <c:pt idx="4">
                  <c:v>0.40915395284327322</c:v>
                </c:pt>
              </c:numCache>
            </c:numRef>
          </c:val>
          <c:extLst>
            <c:ext xmlns:c16="http://schemas.microsoft.com/office/drawing/2014/chart" uri="{C3380CC4-5D6E-409C-BE32-E72D297353CC}">
              <c16:uniqueId val="{00000005-F8F8-45B9-8755-A240ADFF5AAF}"/>
            </c:ext>
          </c:extLst>
        </c:ser>
        <c:dLbls>
          <c:dLblPos val="inEnd"/>
          <c:showLegendKey val="0"/>
          <c:showVal val="1"/>
          <c:showCatName val="0"/>
          <c:showSerName val="0"/>
          <c:showPercent val="0"/>
          <c:showBubbleSize val="0"/>
        </c:dLbls>
        <c:gapWidth val="100"/>
        <c:axId val="647360768"/>
        <c:axId val="647368968"/>
      </c:barChart>
      <c:catAx>
        <c:axId val="64736076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647368968"/>
        <c:crosses val="autoZero"/>
        <c:auto val="1"/>
        <c:lblAlgn val="ctr"/>
        <c:lblOffset val="100"/>
        <c:noMultiLvlLbl val="0"/>
      </c:catAx>
      <c:valAx>
        <c:axId val="647368968"/>
        <c:scaling>
          <c:orientation val="minMax"/>
        </c:scaling>
        <c:delete val="1"/>
        <c:axPos val="b"/>
        <c:numFmt formatCode="0%" sourceLinked="1"/>
        <c:majorTickMark val="none"/>
        <c:minorTickMark val="none"/>
        <c:tickLblPos val="nextTo"/>
        <c:crossAx val="64736076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Gráficos!$C$268</c:f>
              <c:strCache>
                <c:ptCount val="1"/>
                <c:pt idx="0">
                  <c:v>Preço Médio </c:v>
                </c:pt>
              </c:strCache>
            </c:strRef>
          </c:tx>
          <c:spPr>
            <a:solidFill>
              <a:schemeClr val="accent1">
                <a:lumMod val="50000"/>
              </a:schemeClr>
            </a:solidFill>
            <a:ln>
              <a:noFill/>
            </a:ln>
            <a:effectLst/>
            <a:scene3d>
              <a:camera prst="orthographicFront"/>
              <a:lightRig rig="threePt" dir="t"/>
            </a:scene3d>
            <a:sp3d>
              <a:bevelT/>
            </a:sp3d>
          </c:spPr>
          <c:invertIfNegative val="0"/>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Gráficos!$B$269:$B$276</c:f>
              <c:strCache>
                <c:ptCount val="8"/>
                <c:pt idx="0">
                  <c:v>até 1 SM</c:v>
                </c:pt>
                <c:pt idx="1">
                  <c:v>entre 1 e 2 SM</c:v>
                </c:pt>
                <c:pt idx="2">
                  <c:v>entre 2 e 3 SM</c:v>
                </c:pt>
                <c:pt idx="3">
                  <c:v>entre 3 e 5 SM</c:v>
                </c:pt>
                <c:pt idx="4">
                  <c:v>entre 5 e 10 SM</c:v>
                </c:pt>
                <c:pt idx="5">
                  <c:v>entre 10 e 15 SM</c:v>
                </c:pt>
                <c:pt idx="6">
                  <c:v>Entre 15 e 20 S&lt;</c:v>
                </c:pt>
                <c:pt idx="7">
                  <c:v>Mais de 20 SM</c:v>
                </c:pt>
              </c:strCache>
            </c:strRef>
          </c:cat>
          <c:val>
            <c:numRef>
              <c:f>Gráficos!$C$269:$C$276</c:f>
              <c:numCache>
                <c:formatCode>General</c:formatCode>
                <c:ptCount val="8"/>
                <c:pt idx="0">
                  <c:v>91.791044776119406</c:v>
                </c:pt>
                <c:pt idx="1">
                  <c:v>89.22330097087378</c:v>
                </c:pt>
                <c:pt idx="2">
                  <c:v>89.179104477611943</c:v>
                </c:pt>
                <c:pt idx="3">
                  <c:v>98.368055555555557</c:v>
                </c:pt>
                <c:pt idx="4">
                  <c:v>134.10958904109589</c:v>
                </c:pt>
                <c:pt idx="5">
                  <c:v>171.15384615384616</c:v>
                </c:pt>
                <c:pt idx="6">
                  <c:v>191.05263157894737</c:v>
                </c:pt>
                <c:pt idx="7">
                  <c:v>166.25</c:v>
                </c:pt>
              </c:numCache>
            </c:numRef>
          </c:val>
          <c:extLst>
            <c:ext xmlns:c16="http://schemas.microsoft.com/office/drawing/2014/chart" uri="{C3380CC4-5D6E-409C-BE32-E72D297353CC}">
              <c16:uniqueId val="{00000000-6408-4504-8FF0-E01DB8237974}"/>
            </c:ext>
          </c:extLst>
        </c:ser>
        <c:dLbls>
          <c:showLegendKey val="0"/>
          <c:showVal val="0"/>
          <c:showCatName val="0"/>
          <c:showSerName val="0"/>
          <c:showPercent val="0"/>
          <c:showBubbleSize val="0"/>
        </c:dLbls>
        <c:gapWidth val="100"/>
        <c:overlap val="-24"/>
        <c:axId val="592001712"/>
        <c:axId val="592000400"/>
      </c:barChart>
      <c:catAx>
        <c:axId val="5920017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592000400"/>
        <c:crosses val="autoZero"/>
        <c:auto val="1"/>
        <c:lblAlgn val="ctr"/>
        <c:lblOffset val="100"/>
        <c:noMultiLvlLbl val="0"/>
      </c:catAx>
      <c:valAx>
        <c:axId val="592000400"/>
        <c:scaling>
          <c:orientation val="minMax"/>
        </c:scaling>
        <c:delete val="1"/>
        <c:axPos val="l"/>
        <c:numFmt formatCode="General" sourceLinked="1"/>
        <c:majorTickMark val="none"/>
        <c:minorTickMark val="none"/>
        <c:tickLblPos val="nextTo"/>
        <c:crossAx val="59200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Gráficos!$D$268</c:f>
              <c:strCache>
                <c:ptCount val="1"/>
                <c:pt idx="0">
                  <c:v>Gasto Médio</c:v>
                </c:pt>
              </c:strCache>
            </c:strRef>
          </c:tx>
          <c:spPr>
            <a:solidFill>
              <a:schemeClr val="accent1">
                <a:lumMod val="50000"/>
              </a:schemeClr>
            </a:solidFill>
            <a:ln>
              <a:noFill/>
            </a:ln>
            <a:effectLst/>
            <a:scene3d>
              <a:camera prst="orthographicFront"/>
              <a:lightRig rig="threePt" dir="t"/>
            </a:scene3d>
            <a:sp3d>
              <a:bevelT/>
            </a:sp3d>
          </c:spPr>
          <c:invertIfNegative val="0"/>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Gráficos!$B$269:$B$276</c:f>
              <c:strCache>
                <c:ptCount val="8"/>
                <c:pt idx="0">
                  <c:v>até 1 SM</c:v>
                </c:pt>
                <c:pt idx="1">
                  <c:v>entre 1 e 2 SM</c:v>
                </c:pt>
                <c:pt idx="2">
                  <c:v>entre 2 e 3 SM</c:v>
                </c:pt>
                <c:pt idx="3">
                  <c:v>entre 3 e 5 SM</c:v>
                </c:pt>
                <c:pt idx="4">
                  <c:v>entre 5 e 10 SM</c:v>
                </c:pt>
                <c:pt idx="5">
                  <c:v>entre 10 e 15 SM</c:v>
                </c:pt>
                <c:pt idx="6">
                  <c:v>Entre 15 e 20 S&lt;</c:v>
                </c:pt>
                <c:pt idx="7">
                  <c:v>Mais de 20 SM</c:v>
                </c:pt>
              </c:strCache>
            </c:strRef>
          </c:cat>
          <c:val>
            <c:numRef>
              <c:f>Gráficos!$D$269:$D$276</c:f>
              <c:numCache>
                <c:formatCode>General</c:formatCode>
                <c:ptCount val="8"/>
                <c:pt idx="0">
                  <c:v>128.28358208955223</c:v>
                </c:pt>
                <c:pt idx="1">
                  <c:v>113.88349514563107</c:v>
                </c:pt>
                <c:pt idx="2">
                  <c:v>120.1044776119403</c:v>
                </c:pt>
                <c:pt idx="3">
                  <c:v>137.43055555555554</c:v>
                </c:pt>
                <c:pt idx="4">
                  <c:v>181.7123287671233</c:v>
                </c:pt>
                <c:pt idx="5">
                  <c:v>225</c:v>
                </c:pt>
                <c:pt idx="6">
                  <c:v>293.15789473684208</c:v>
                </c:pt>
                <c:pt idx="7">
                  <c:v>250</c:v>
                </c:pt>
              </c:numCache>
            </c:numRef>
          </c:val>
          <c:extLst>
            <c:ext xmlns:c16="http://schemas.microsoft.com/office/drawing/2014/chart" uri="{C3380CC4-5D6E-409C-BE32-E72D297353CC}">
              <c16:uniqueId val="{00000000-CDB1-4987-A181-17191A47BC23}"/>
            </c:ext>
          </c:extLst>
        </c:ser>
        <c:dLbls>
          <c:showLegendKey val="0"/>
          <c:showVal val="0"/>
          <c:showCatName val="0"/>
          <c:showSerName val="0"/>
          <c:showPercent val="0"/>
          <c:showBubbleSize val="0"/>
        </c:dLbls>
        <c:gapWidth val="100"/>
        <c:overlap val="-24"/>
        <c:axId val="592001712"/>
        <c:axId val="592000400"/>
      </c:barChart>
      <c:catAx>
        <c:axId val="5920017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592000400"/>
        <c:crosses val="autoZero"/>
        <c:auto val="1"/>
        <c:lblAlgn val="ctr"/>
        <c:lblOffset val="100"/>
        <c:noMultiLvlLbl val="0"/>
      </c:catAx>
      <c:valAx>
        <c:axId val="592000400"/>
        <c:scaling>
          <c:orientation val="minMax"/>
        </c:scaling>
        <c:delete val="1"/>
        <c:axPos val="l"/>
        <c:numFmt formatCode="General" sourceLinked="1"/>
        <c:majorTickMark val="none"/>
        <c:minorTickMark val="none"/>
        <c:tickLblPos val="nextTo"/>
        <c:crossAx val="59200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Gráficos!$C$281</c:f>
              <c:strCache>
                <c:ptCount val="1"/>
                <c:pt idx="0">
                  <c:v>Preço Médio </c:v>
                </c:pt>
              </c:strCache>
            </c:strRef>
          </c:tx>
          <c:spPr>
            <a:solidFill>
              <a:schemeClr val="accent1">
                <a:lumMod val="50000"/>
              </a:schemeClr>
            </a:solidFill>
            <a:ln>
              <a:noFill/>
            </a:ln>
            <a:effectLst/>
            <a:scene3d>
              <a:camera prst="orthographicFront"/>
              <a:lightRig rig="threePt" dir="t"/>
            </a:scene3d>
            <a:sp3d>
              <a:bevelT/>
            </a:sp3d>
          </c:spPr>
          <c:invertIfNegative val="0"/>
          <c:dPt>
            <c:idx val="0"/>
            <c:invertIfNegative val="0"/>
            <c:bubble3D val="0"/>
            <c:spPr>
              <a:solidFill>
                <a:schemeClr val="accent2">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0-9207-430C-8808-1D5F878CC53D}"/>
              </c:ext>
            </c:extLst>
          </c:dPt>
          <c:dPt>
            <c:idx val="1"/>
            <c:invertIfNegative val="0"/>
            <c:bubble3D val="0"/>
            <c:spPr>
              <a:solidFill>
                <a:schemeClr val="accent1">
                  <a:lumMod val="60000"/>
                  <a:lumOff val="40000"/>
                </a:schemeClr>
              </a:solidFill>
              <a:ln>
                <a:noFill/>
              </a:ln>
              <a:effectLst/>
              <a:scene3d>
                <a:camera prst="orthographicFront"/>
                <a:lightRig rig="threePt" dir="t"/>
              </a:scene3d>
              <a:sp3d>
                <a:bevelT/>
              </a:sp3d>
            </c:spPr>
            <c:extLst>
              <c:ext xmlns:c16="http://schemas.microsoft.com/office/drawing/2014/chart" uri="{C3380CC4-5D6E-409C-BE32-E72D297353CC}">
                <c16:uniqueId val="{00000002-9207-430C-8808-1D5F878CC53D}"/>
              </c:ext>
            </c:extLst>
          </c:dPt>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Gráficos!$B$282:$B$283</c:f>
              <c:strCache>
                <c:ptCount val="2"/>
                <c:pt idx="0">
                  <c:v>Feminino</c:v>
                </c:pt>
                <c:pt idx="1">
                  <c:v>Masculino</c:v>
                </c:pt>
              </c:strCache>
            </c:strRef>
          </c:cat>
          <c:val>
            <c:numRef>
              <c:f>Gráficos!$C$282:$C$283</c:f>
              <c:numCache>
                <c:formatCode>General</c:formatCode>
                <c:ptCount val="2"/>
                <c:pt idx="0">
                  <c:v>100.65068493150685</c:v>
                </c:pt>
                <c:pt idx="1">
                  <c:v>127.6036866359447</c:v>
                </c:pt>
              </c:numCache>
            </c:numRef>
          </c:val>
          <c:extLst>
            <c:ext xmlns:c16="http://schemas.microsoft.com/office/drawing/2014/chart" uri="{C3380CC4-5D6E-409C-BE32-E72D297353CC}">
              <c16:uniqueId val="{00000000-6AE2-4CA5-9CF6-466E9B065956}"/>
            </c:ext>
          </c:extLst>
        </c:ser>
        <c:ser>
          <c:idx val="1"/>
          <c:order val="1"/>
          <c:tx>
            <c:strRef>
              <c:f>Gráficos!$D$281</c:f>
              <c:strCache>
                <c:ptCount val="1"/>
                <c:pt idx="0">
                  <c:v>Gasto Médio</c:v>
                </c:pt>
              </c:strCache>
            </c:strRef>
          </c:tx>
          <c:spPr>
            <a:solidFill>
              <a:schemeClr val="accent2">
                <a:lumMod val="60000"/>
                <a:lumOff val="40000"/>
              </a:schemeClr>
            </a:solidFill>
            <a:ln>
              <a:noFill/>
            </a:ln>
            <a:effectLst/>
            <a:scene3d>
              <a:camera prst="orthographicFront"/>
              <a:lightRig rig="threePt" dir="t"/>
            </a:scene3d>
            <a:sp3d>
              <a:bevelT/>
            </a:sp3d>
          </c:spPr>
          <c:invertIfNegative val="0"/>
          <c:dPt>
            <c:idx val="0"/>
            <c:invertIfNegative val="0"/>
            <c:bubble3D val="0"/>
            <c:spPr>
              <a:solidFill>
                <a:schemeClr val="accent2">
                  <a:lumMod val="75000"/>
                </a:schemeClr>
              </a:solidFill>
              <a:ln>
                <a:noFill/>
              </a:ln>
              <a:effectLst/>
              <a:scene3d>
                <a:camera prst="orthographicFront"/>
                <a:lightRig rig="threePt" dir="t"/>
              </a:scene3d>
              <a:sp3d>
                <a:bevelT/>
              </a:sp3d>
            </c:spPr>
            <c:extLst>
              <c:ext xmlns:c16="http://schemas.microsoft.com/office/drawing/2014/chart" uri="{C3380CC4-5D6E-409C-BE32-E72D297353CC}">
                <c16:uniqueId val="{00000003-9207-430C-8808-1D5F878CC53D}"/>
              </c:ext>
            </c:extLst>
          </c:dPt>
          <c:dPt>
            <c:idx val="1"/>
            <c:invertIfNegative val="0"/>
            <c:bubble3D val="0"/>
            <c:spPr>
              <a:solidFill>
                <a:schemeClr val="accent1">
                  <a:lumMod val="50000"/>
                </a:schemeClr>
              </a:solidFill>
              <a:ln>
                <a:noFill/>
              </a:ln>
              <a:effectLst/>
              <a:scene3d>
                <a:camera prst="orthographicFront"/>
                <a:lightRig rig="threePt" dir="t"/>
              </a:scene3d>
              <a:sp3d>
                <a:bevelT/>
              </a:sp3d>
            </c:spPr>
            <c:extLst>
              <c:ext xmlns:c16="http://schemas.microsoft.com/office/drawing/2014/chart" uri="{C3380CC4-5D6E-409C-BE32-E72D297353CC}">
                <c16:uniqueId val="{00000001-9207-430C-8808-1D5F878CC53D}"/>
              </c:ext>
            </c:extLst>
          </c:dPt>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Gráficos!$B$282:$B$283</c:f>
              <c:strCache>
                <c:ptCount val="2"/>
                <c:pt idx="0">
                  <c:v>Feminino</c:v>
                </c:pt>
                <c:pt idx="1">
                  <c:v>Masculino</c:v>
                </c:pt>
              </c:strCache>
            </c:strRef>
          </c:cat>
          <c:val>
            <c:numRef>
              <c:f>Gráficos!$D$282:$D$283</c:f>
              <c:numCache>
                <c:formatCode>General</c:formatCode>
                <c:ptCount val="2"/>
                <c:pt idx="0">
                  <c:v>137.99086757990867</c:v>
                </c:pt>
                <c:pt idx="1">
                  <c:v>173.82027649769586</c:v>
                </c:pt>
              </c:numCache>
            </c:numRef>
          </c:val>
          <c:extLst>
            <c:ext xmlns:c16="http://schemas.microsoft.com/office/drawing/2014/chart" uri="{C3380CC4-5D6E-409C-BE32-E72D297353CC}">
              <c16:uniqueId val="{00000001-6AE2-4CA5-9CF6-466E9B065956}"/>
            </c:ext>
          </c:extLst>
        </c:ser>
        <c:dLbls>
          <c:showLegendKey val="0"/>
          <c:showVal val="0"/>
          <c:showCatName val="0"/>
          <c:showSerName val="0"/>
          <c:showPercent val="0"/>
          <c:showBubbleSize val="0"/>
        </c:dLbls>
        <c:gapWidth val="100"/>
        <c:overlap val="-24"/>
        <c:axId val="592001712"/>
        <c:axId val="592000400"/>
      </c:barChart>
      <c:catAx>
        <c:axId val="5920017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592000400"/>
        <c:crosses val="autoZero"/>
        <c:auto val="1"/>
        <c:lblAlgn val="ctr"/>
        <c:lblOffset val="100"/>
        <c:noMultiLvlLbl val="0"/>
      </c:catAx>
      <c:valAx>
        <c:axId val="592000400"/>
        <c:scaling>
          <c:orientation val="minMax"/>
        </c:scaling>
        <c:delete val="1"/>
        <c:axPos val="l"/>
        <c:numFmt formatCode="General" sourceLinked="1"/>
        <c:majorTickMark val="none"/>
        <c:minorTickMark val="none"/>
        <c:tickLblPos val="nextTo"/>
        <c:crossAx val="59200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50518027351842"/>
          <c:y val="5.8666666666666666E-2"/>
          <c:w val="0.43771749179125885"/>
          <c:h val="0.88266666666666671"/>
        </c:manualLayout>
      </c:layout>
      <c:barChart>
        <c:barDir val="bar"/>
        <c:grouping val="clustered"/>
        <c:varyColors val="0"/>
        <c:ser>
          <c:idx val="0"/>
          <c:order val="0"/>
          <c:tx>
            <c:strRef>
              <c:f>Gráficos!$C$289</c:f>
              <c:strCache>
                <c:ptCount val="1"/>
                <c:pt idx="0">
                  <c:v>Preço Médio </c:v>
                </c:pt>
              </c:strCache>
            </c:strRef>
          </c:tx>
          <c:spPr>
            <a:solidFill>
              <a:schemeClr val="accent1">
                <a:lumMod val="60000"/>
                <a:lumOff val="40000"/>
              </a:schemeClr>
            </a:solidFill>
            <a:ln>
              <a:noFill/>
            </a:ln>
            <a:effectLst/>
            <a:scene3d>
              <a:camera prst="orthographicFront"/>
              <a:lightRig rig="threePt" dir="t"/>
            </a:scene3d>
            <a:sp3d>
              <a:bevelT/>
            </a:sp3d>
          </c:spPr>
          <c:invertIfNegative val="0"/>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Gráficos!$B$290:$B$293</c:f>
              <c:strCache>
                <c:ptCount val="4"/>
                <c:pt idx="0">
                  <c:v>Em comércios de serviço essencial que estão abertos como Mercados e outros...</c:v>
                </c:pt>
                <c:pt idx="1">
                  <c:v>Com pequenos comerciantes autônomos</c:v>
                </c:pt>
                <c:pt idx="2">
                  <c:v>Por lojistas que fornecem o serviço de Delivery</c:v>
                </c:pt>
                <c:pt idx="3">
                  <c:v>Internet</c:v>
                </c:pt>
              </c:strCache>
            </c:strRef>
          </c:cat>
          <c:val>
            <c:numRef>
              <c:f>Gráficos!$C$290:$C$293</c:f>
              <c:numCache>
                <c:formatCode>General</c:formatCode>
                <c:ptCount val="4"/>
                <c:pt idx="0">
                  <c:v>93.428571428571431</c:v>
                </c:pt>
                <c:pt idx="1">
                  <c:v>92.169811320754718</c:v>
                </c:pt>
                <c:pt idx="2">
                  <c:v>93.555555555555557</c:v>
                </c:pt>
                <c:pt idx="3">
                  <c:v>118.78250591016548</c:v>
                </c:pt>
              </c:numCache>
            </c:numRef>
          </c:val>
          <c:extLst>
            <c:ext xmlns:c16="http://schemas.microsoft.com/office/drawing/2014/chart" uri="{C3380CC4-5D6E-409C-BE32-E72D297353CC}">
              <c16:uniqueId val="{00000000-EB15-4C4C-A46E-26F12738C246}"/>
            </c:ext>
          </c:extLst>
        </c:ser>
        <c:ser>
          <c:idx val="1"/>
          <c:order val="1"/>
          <c:tx>
            <c:strRef>
              <c:f>Gráficos!$D$289</c:f>
              <c:strCache>
                <c:ptCount val="1"/>
                <c:pt idx="0">
                  <c:v>Gasto Médio</c:v>
                </c:pt>
              </c:strCache>
            </c:strRef>
          </c:tx>
          <c:spPr>
            <a:solidFill>
              <a:schemeClr val="accent1">
                <a:lumMod val="50000"/>
              </a:schemeClr>
            </a:solidFill>
            <a:ln>
              <a:noFill/>
            </a:ln>
            <a:effectLst/>
            <a:scene3d>
              <a:camera prst="orthographicFront"/>
              <a:lightRig rig="threePt" dir="t"/>
            </a:scene3d>
            <a:sp3d>
              <a:bevelT/>
            </a:sp3d>
          </c:spPr>
          <c:invertIfNegative val="0"/>
          <c:dLbls>
            <c:numFmt formatCode="&quot;R$&quot;\ #,##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Gráficos!$B$290:$B$293</c:f>
              <c:strCache>
                <c:ptCount val="4"/>
                <c:pt idx="0">
                  <c:v>Em comércios de serviço essencial que estão abertos como Mercados e outros...</c:v>
                </c:pt>
                <c:pt idx="1">
                  <c:v>Com pequenos comerciantes autônomos</c:v>
                </c:pt>
                <c:pt idx="2">
                  <c:v>Por lojistas que fornecem o serviço de Delivery</c:v>
                </c:pt>
                <c:pt idx="3">
                  <c:v>Internet</c:v>
                </c:pt>
              </c:strCache>
            </c:strRef>
          </c:cat>
          <c:val>
            <c:numRef>
              <c:f>Gráficos!$D$290:$D$293</c:f>
              <c:numCache>
                <c:formatCode>General</c:formatCode>
                <c:ptCount val="4"/>
                <c:pt idx="0">
                  <c:v>119.14285714285714</c:v>
                </c:pt>
                <c:pt idx="1">
                  <c:v>123.01886792452831</c:v>
                </c:pt>
                <c:pt idx="2">
                  <c:v>128.33333333333334</c:v>
                </c:pt>
                <c:pt idx="3">
                  <c:v>163.4018912529551</c:v>
                </c:pt>
              </c:numCache>
            </c:numRef>
          </c:val>
          <c:extLst>
            <c:ext xmlns:c16="http://schemas.microsoft.com/office/drawing/2014/chart" uri="{C3380CC4-5D6E-409C-BE32-E72D297353CC}">
              <c16:uniqueId val="{00000001-EB15-4C4C-A46E-26F12738C246}"/>
            </c:ext>
          </c:extLst>
        </c:ser>
        <c:dLbls>
          <c:showLegendKey val="0"/>
          <c:showVal val="0"/>
          <c:showCatName val="0"/>
          <c:showSerName val="0"/>
          <c:showPercent val="0"/>
          <c:showBubbleSize val="0"/>
        </c:dLbls>
        <c:gapWidth val="100"/>
        <c:axId val="592001712"/>
        <c:axId val="592000400"/>
      </c:barChart>
      <c:catAx>
        <c:axId val="5920017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pt-BR"/>
          </a:p>
        </c:txPr>
        <c:crossAx val="592000400"/>
        <c:crosses val="autoZero"/>
        <c:auto val="1"/>
        <c:lblAlgn val="ctr"/>
        <c:lblOffset val="100"/>
        <c:noMultiLvlLbl val="0"/>
      </c:catAx>
      <c:valAx>
        <c:axId val="592000400"/>
        <c:scaling>
          <c:orientation val="minMax"/>
        </c:scaling>
        <c:delete val="1"/>
        <c:axPos val="b"/>
        <c:numFmt formatCode="General" sourceLinked="1"/>
        <c:majorTickMark val="none"/>
        <c:minorTickMark val="none"/>
        <c:tickLblPos val="nextTo"/>
        <c:crossAx val="59200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Gráficos!$C$308</c:f>
              <c:strCache>
                <c:ptCount val="1"/>
                <c:pt idx="0">
                  <c:v>Movimentação do Comércio</c:v>
                </c:pt>
              </c:strCache>
            </c:strRef>
          </c:tx>
          <c:spPr>
            <a:ln w="28575" cap="rnd">
              <a:solidFill>
                <a:schemeClr val="accent1"/>
              </a:solidFill>
              <a:round/>
            </a:ln>
            <a:effectLst/>
          </c:spPr>
          <c:marker>
            <c:symbol val="circle"/>
            <c:size val="7"/>
            <c:spPr>
              <a:solidFill>
                <a:schemeClr val="accent1">
                  <a:lumMod val="50000"/>
                </a:schemeClr>
              </a:solidFill>
              <a:ln w="9525">
                <a:solidFill>
                  <a:schemeClr val="accent1"/>
                </a:solidFill>
              </a:ln>
              <a:effectLst/>
            </c:spPr>
          </c:marker>
          <c:dLbls>
            <c:dLbl>
              <c:idx val="0"/>
              <c:layout>
                <c:manualLayout>
                  <c:x val="-4.7222222222222221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D5-4214-8CF4-6EDBEACCFA10}"/>
                </c:ext>
              </c:extLst>
            </c:dLbl>
            <c:dLbl>
              <c:idx val="1"/>
              <c:layout>
                <c:manualLayout>
                  <c:x val="-3.0555555555555555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D5-4214-8CF4-6EDBEACCFA10}"/>
                </c:ext>
              </c:extLst>
            </c:dLbl>
            <c:dLbl>
              <c:idx val="6"/>
              <c:layout>
                <c:manualLayout>
                  <c:x val="-4.7222222222222325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D5-4214-8CF4-6EDBEACCFA1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Gráficos!$B$309:$B$317</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Gráficos!$C$309:$C$317</c:f>
              <c:numCache>
                <c:formatCode>General</c:formatCode>
                <c:ptCount val="9"/>
                <c:pt idx="0">
                  <c:v>100</c:v>
                </c:pt>
                <c:pt idx="1">
                  <c:v>114</c:v>
                </c:pt>
                <c:pt idx="2">
                  <c:v>131</c:v>
                </c:pt>
                <c:pt idx="3">
                  <c:v>141</c:v>
                </c:pt>
                <c:pt idx="4">
                  <c:v>130</c:v>
                </c:pt>
                <c:pt idx="5">
                  <c:v>111</c:v>
                </c:pt>
                <c:pt idx="6">
                  <c:v>132</c:v>
                </c:pt>
                <c:pt idx="7">
                  <c:v>129</c:v>
                </c:pt>
                <c:pt idx="8">
                  <c:v>93</c:v>
                </c:pt>
              </c:numCache>
            </c:numRef>
          </c:val>
          <c:smooth val="0"/>
          <c:extLst>
            <c:ext xmlns:c16="http://schemas.microsoft.com/office/drawing/2014/chart" uri="{C3380CC4-5D6E-409C-BE32-E72D297353CC}">
              <c16:uniqueId val="{00000003-8CD5-4214-8CF4-6EDBEACCFA10}"/>
            </c:ext>
          </c:extLst>
        </c:ser>
        <c:dLbls>
          <c:showLegendKey val="0"/>
          <c:showVal val="0"/>
          <c:showCatName val="0"/>
          <c:showSerName val="0"/>
          <c:showPercent val="0"/>
          <c:showBubbleSize val="0"/>
        </c:dLbls>
        <c:marker val="1"/>
        <c:smooth val="0"/>
        <c:axId val="1782261823"/>
        <c:axId val="1389511263"/>
      </c:lineChart>
      <c:catAx>
        <c:axId val="178226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1389511263"/>
        <c:crosses val="autoZero"/>
        <c:auto val="1"/>
        <c:lblAlgn val="ctr"/>
        <c:lblOffset val="100"/>
        <c:noMultiLvlLbl val="0"/>
      </c:catAx>
      <c:valAx>
        <c:axId val="1389511263"/>
        <c:scaling>
          <c:orientation val="minMax"/>
          <c:min val="60"/>
        </c:scaling>
        <c:delete val="1"/>
        <c:axPos val="l"/>
        <c:numFmt formatCode="General" sourceLinked="1"/>
        <c:majorTickMark val="none"/>
        <c:minorTickMark val="none"/>
        <c:tickLblPos val="nextTo"/>
        <c:crossAx val="1782261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Cruzamentos!$D$134:$D$144</c:f>
              <c:strCache>
                <c:ptCount val="11"/>
                <c:pt idx="0">
                  <c:v>15-20</c:v>
                </c:pt>
                <c:pt idx="1">
                  <c:v>21-25</c:v>
                </c:pt>
                <c:pt idx="2">
                  <c:v>26-30</c:v>
                </c:pt>
                <c:pt idx="3">
                  <c:v>31-35</c:v>
                </c:pt>
                <c:pt idx="4">
                  <c:v>36-40</c:v>
                </c:pt>
                <c:pt idx="5">
                  <c:v>41-45</c:v>
                </c:pt>
                <c:pt idx="6">
                  <c:v>46-50</c:v>
                </c:pt>
                <c:pt idx="7">
                  <c:v>51-55</c:v>
                </c:pt>
                <c:pt idx="8">
                  <c:v>56-60</c:v>
                </c:pt>
                <c:pt idx="9">
                  <c:v>61-65</c:v>
                </c:pt>
                <c:pt idx="10">
                  <c:v>66-75</c:v>
                </c:pt>
              </c:strCache>
            </c:strRef>
          </c:cat>
          <c:val>
            <c:numRef>
              <c:f>Cruzamentos!$F$134:$F$144</c:f>
              <c:numCache>
                <c:formatCode>0%</c:formatCode>
                <c:ptCount val="11"/>
                <c:pt idx="0">
                  <c:v>0.23969465648854962</c:v>
                </c:pt>
                <c:pt idx="1">
                  <c:v>0.30381679389312977</c:v>
                </c:pt>
                <c:pt idx="2">
                  <c:v>0.13129770992366413</c:v>
                </c:pt>
                <c:pt idx="3">
                  <c:v>6.5648854961832065E-2</c:v>
                </c:pt>
                <c:pt idx="4">
                  <c:v>8.0916030534351147E-2</c:v>
                </c:pt>
                <c:pt idx="5">
                  <c:v>6.1068702290076333E-2</c:v>
                </c:pt>
                <c:pt idx="6">
                  <c:v>4.732824427480916E-2</c:v>
                </c:pt>
                <c:pt idx="7">
                  <c:v>3.0534351145038167E-2</c:v>
                </c:pt>
                <c:pt idx="8">
                  <c:v>2.748091603053435E-2</c:v>
                </c:pt>
                <c:pt idx="9">
                  <c:v>7.6335877862595417E-3</c:v>
                </c:pt>
                <c:pt idx="10" formatCode="0.0%">
                  <c:v>4.5801526717557254E-3</c:v>
                </c:pt>
              </c:numCache>
            </c:numRef>
          </c:val>
          <c:extLst>
            <c:ext xmlns:c16="http://schemas.microsoft.com/office/drawing/2014/chart" uri="{C3380CC4-5D6E-409C-BE32-E72D297353CC}">
              <c16:uniqueId val="{00000000-50EC-46F1-AD38-4C847D756400}"/>
            </c:ext>
          </c:extLst>
        </c:ser>
        <c:dLbls>
          <c:showLegendKey val="0"/>
          <c:showVal val="0"/>
          <c:showCatName val="0"/>
          <c:showSerName val="0"/>
          <c:showPercent val="0"/>
          <c:showBubbleSize val="0"/>
        </c:dLbls>
        <c:gapWidth val="100"/>
        <c:overlap val="-24"/>
        <c:axId val="592001712"/>
        <c:axId val="592000400"/>
      </c:barChart>
      <c:catAx>
        <c:axId val="5920017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592000400"/>
        <c:crosses val="autoZero"/>
        <c:auto val="1"/>
        <c:lblAlgn val="ctr"/>
        <c:lblOffset val="100"/>
        <c:noMultiLvlLbl val="0"/>
      </c:catAx>
      <c:valAx>
        <c:axId val="592000400"/>
        <c:scaling>
          <c:orientation val="minMax"/>
        </c:scaling>
        <c:delete val="1"/>
        <c:axPos val="l"/>
        <c:numFmt formatCode="0%" sourceLinked="1"/>
        <c:majorTickMark val="none"/>
        <c:minorTickMark val="none"/>
        <c:tickLblPos val="nextTo"/>
        <c:crossAx val="592001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Cruzamentos!$F$22</c:f>
              <c:strCache>
                <c:ptCount val="1"/>
                <c:pt idx="0">
                  <c:v>2019</c:v>
                </c:pt>
              </c:strCache>
            </c:strRef>
          </c:tx>
          <c:spPr>
            <a:solidFill>
              <a:schemeClr val="bg1">
                <a:lumMod val="8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delete val="1"/>
          </c:dLbls>
          <c:cat>
            <c:strRef>
              <c:f>Cruzamentos!$D$23:$D$30</c:f>
              <c:strCache>
                <c:ptCount val="8"/>
                <c:pt idx="0">
                  <c:v>Até 1 SM</c:v>
                </c:pt>
                <c:pt idx="1">
                  <c:v>1 a 2 SM</c:v>
                </c:pt>
                <c:pt idx="2">
                  <c:v> 2 a 3 SM</c:v>
                </c:pt>
                <c:pt idx="3">
                  <c:v>3 a 5 SM</c:v>
                </c:pt>
                <c:pt idx="4">
                  <c:v>5 a 10 SM</c:v>
                </c:pt>
                <c:pt idx="5">
                  <c:v>10 a 15 SM</c:v>
                </c:pt>
                <c:pt idx="6">
                  <c:v>15 a 20 SM</c:v>
                </c:pt>
                <c:pt idx="7">
                  <c:v>Mais que 20 SM</c:v>
                </c:pt>
              </c:strCache>
            </c:strRef>
          </c:cat>
          <c:val>
            <c:numRef>
              <c:f>Cruzamentos!$F$23:$F$30</c:f>
              <c:numCache>
                <c:formatCode>0.0%</c:formatCode>
                <c:ptCount val="8"/>
                <c:pt idx="0">
                  <c:v>3.3000000000000002E-2</c:v>
                </c:pt>
                <c:pt idx="1">
                  <c:v>9.7000000000000003E-2</c:v>
                </c:pt>
                <c:pt idx="2">
                  <c:v>0.19500000000000001</c:v>
                </c:pt>
                <c:pt idx="3">
                  <c:v>0.24399999999999999</c:v>
                </c:pt>
                <c:pt idx="4">
                  <c:v>0.28999999999999998</c:v>
                </c:pt>
                <c:pt idx="5">
                  <c:v>0.10299999999999999</c:v>
                </c:pt>
                <c:pt idx="6">
                  <c:v>3.5999999999999997E-2</c:v>
                </c:pt>
                <c:pt idx="7">
                  <c:v>3.0000000000000001E-3</c:v>
                </c:pt>
              </c:numCache>
            </c:numRef>
          </c:val>
          <c:extLst>
            <c:ext xmlns:c16="http://schemas.microsoft.com/office/drawing/2014/chart" uri="{C3380CC4-5D6E-409C-BE32-E72D297353CC}">
              <c16:uniqueId val="{00000000-27B4-4B0C-A0B1-3E9CAB93921D}"/>
            </c:ext>
          </c:extLst>
        </c:ser>
        <c:ser>
          <c:idx val="1"/>
          <c:order val="1"/>
          <c:tx>
            <c:strRef>
              <c:f>Cruzamentos!$G$22</c:f>
              <c:strCache>
                <c:ptCount val="1"/>
                <c:pt idx="0">
                  <c:v>2020</c:v>
                </c:pt>
              </c:strCache>
            </c:strRef>
          </c:tx>
          <c:spPr>
            <a:solidFill>
              <a:schemeClr val="accent1">
                <a:lumMod val="5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dLbl>
              <c:idx val="0"/>
              <c:layout>
                <c:manualLayout>
                  <c:x val="5.5555555555555428E-3"/>
                  <c:y val="0.1463882889368850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B4-4B0C-A0B1-3E9CAB93921D}"/>
                </c:ext>
              </c:extLst>
            </c:dLbl>
            <c:dLbl>
              <c:idx val="1"/>
              <c:layout>
                <c:manualLayout>
                  <c:x val="-2.5462668816039986E-17"/>
                  <c:y val="0.165586753059755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B4-4B0C-A0B1-3E9CAB93921D}"/>
                </c:ext>
              </c:extLst>
            </c:dLbl>
            <c:dLbl>
              <c:idx val="2"/>
              <c:layout>
                <c:manualLayout>
                  <c:x val="0"/>
                  <c:y val="0.1847852171826253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B4-4B0C-A0B1-3E9CAB93921D}"/>
                </c:ext>
              </c:extLst>
            </c:dLbl>
            <c:dLbl>
              <c:idx val="3"/>
              <c:layout>
                <c:manualLayout>
                  <c:x val="0"/>
                  <c:y val="0.179985601151907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B4-4B0C-A0B1-3E9CAB93921D}"/>
                </c:ext>
              </c:extLst>
            </c:dLbl>
            <c:dLbl>
              <c:idx val="4"/>
              <c:layout>
                <c:manualLayout>
                  <c:x val="0"/>
                  <c:y val="0.1511879049676025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B4-4B0C-A0B1-3E9CAB93921D}"/>
                </c:ext>
              </c:extLst>
            </c:dLbl>
            <c:dLbl>
              <c:idx val="6"/>
              <c:layout>
                <c:manualLayout>
                  <c:x val="0"/>
                  <c:y val="7.7253032355836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B4-4B0C-A0B1-3E9CAB93921D}"/>
                </c:ext>
              </c:extLst>
            </c:dLbl>
            <c:dLbl>
              <c:idx val="7"/>
              <c:layout>
                <c:manualLayout>
                  <c:x val="-1.0185067526415994E-16"/>
                  <c:y val="7.28861376129279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B4-4B0C-A0B1-3E9CAB93921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Cruzamentos!$D$23:$D$30</c:f>
              <c:strCache>
                <c:ptCount val="8"/>
                <c:pt idx="0">
                  <c:v>Até 1 SM</c:v>
                </c:pt>
                <c:pt idx="1">
                  <c:v>1 a 2 SM</c:v>
                </c:pt>
                <c:pt idx="2">
                  <c:v> 2 a 3 SM</c:v>
                </c:pt>
                <c:pt idx="3">
                  <c:v>3 a 5 SM</c:v>
                </c:pt>
                <c:pt idx="4">
                  <c:v>5 a 10 SM</c:v>
                </c:pt>
                <c:pt idx="5">
                  <c:v>10 a 15 SM</c:v>
                </c:pt>
                <c:pt idx="6">
                  <c:v>15 a 20 SM</c:v>
                </c:pt>
                <c:pt idx="7">
                  <c:v>Mais que 20 SM</c:v>
                </c:pt>
              </c:strCache>
            </c:strRef>
          </c:cat>
          <c:val>
            <c:numRef>
              <c:f>Cruzamentos!$G$23:$G$30</c:f>
              <c:numCache>
                <c:formatCode>0%</c:formatCode>
                <c:ptCount val="8"/>
                <c:pt idx="0">
                  <c:v>0.10229007633587786</c:v>
                </c:pt>
                <c:pt idx="1">
                  <c:v>0.15725190839694655</c:v>
                </c:pt>
                <c:pt idx="2">
                  <c:v>0.20458015267175572</c:v>
                </c:pt>
                <c:pt idx="3">
                  <c:v>0.2198473282442748</c:v>
                </c:pt>
                <c:pt idx="4">
                  <c:v>0.22290076335877862</c:v>
                </c:pt>
                <c:pt idx="5">
                  <c:v>3.9694656488549619E-2</c:v>
                </c:pt>
                <c:pt idx="6">
                  <c:v>2.9007633587786259E-2</c:v>
                </c:pt>
                <c:pt idx="7">
                  <c:v>2.4427480916030534E-2</c:v>
                </c:pt>
              </c:numCache>
            </c:numRef>
          </c:val>
          <c:extLst>
            <c:ext xmlns:c16="http://schemas.microsoft.com/office/drawing/2014/chart" uri="{C3380CC4-5D6E-409C-BE32-E72D297353CC}">
              <c16:uniqueId val="{00000008-27B4-4B0C-A0B1-3E9CAB93921D}"/>
            </c:ext>
          </c:extLst>
        </c:ser>
        <c:dLbls>
          <c:dLblPos val="inEnd"/>
          <c:showLegendKey val="0"/>
          <c:showVal val="1"/>
          <c:showCatName val="0"/>
          <c:showSerName val="0"/>
          <c:showPercent val="0"/>
          <c:showBubbleSize val="0"/>
        </c:dLbls>
        <c:gapWidth val="41"/>
        <c:overlap val="43"/>
        <c:axId val="438253552"/>
        <c:axId val="438253880"/>
      </c:barChart>
      <c:catAx>
        <c:axId val="438253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ysClr val="windowText" lastClr="000000"/>
                </a:solidFill>
                <a:effectLst/>
                <a:latin typeface="+mn-lt"/>
                <a:ea typeface="+mn-ea"/>
                <a:cs typeface="+mn-cs"/>
              </a:defRPr>
            </a:pPr>
            <a:endParaRPr lang="pt-BR"/>
          </a:p>
        </c:txPr>
        <c:crossAx val="438253880"/>
        <c:crosses val="autoZero"/>
        <c:auto val="1"/>
        <c:lblAlgn val="ctr"/>
        <c:lblOffset val="100"/>
        <c:noMultiLvlLbl val="0"/>
      </c:catAx>
      <c:valAx>
        <c:axId val="438253880"/>
        <c:scaling>
          <c:orientation val="minMax"/>
        </c:scaling>
        <c:delete val="1"/>
        <c:axPos val="l"/>
        <c:numFmt formatCode="0.0%" sourceLinked="1"/>
        <c:majorTickMark val="none"/>
        <c:minorTickMark val="none"/>
        <c:tickLblPos val="nextTo"/>
        <c:crossAx val="438253552"/>
        <c:crosses val="autoZero"/>
        <c:crossBetween val="between"/>
      </c:valAx>
      <c:spPr>
        <a:noFill/>
        <a:ln>
          <a:noFill/>
        </a:ln>
        <a:effectLst/>
      </c:spPr>
    </c:plotArea>
    <c:legend>
      <c:legendPos val="b"/>
      <c:layout>
        <c:manualLayout>
          <c:xMode val="edge"/>
          <c:yMode val="edge"/>
          <c:x val="0.39200481189851266"/>
          <c:y val="0.8610533834458598"/>
          <c:w val="0.19376793525809274"/>
          <c:h val="7.65516081548121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dLbl>
              <c:idx val="0"/>
              <c:layout>
                <c:manualLayout>
                  <c:x val="7.0083114610673663E-3"/>
                  <c:y val="-4.79961603071754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F7-4583-9DB4-AF7D01EA6F07}"/>
                </c:ext>
              </c:extLst>
            </c:dLbl>
            <c:dLbl>
              <c:idx val="1"/>
              <c:layout>
                <c:manualLayout>
                  <c:x val="1.419356955380577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F7-4583-9DB4-AF7D01EA6F07}"/>
                </c:ext>
              </c:extLst>
            </c:dLbl>
            <c:dLbl>
              <c:idx val="2"/>
              <c:layout>
                <c:manualLayout>
                  <c:x val="-1.0806430446194226E-2"/>
                  <c:y val="4.399597203635418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7-4583-9DB4-AF7D01EA6F07}"/>
                </c:ext>
              </c:extLst>
            </c:dLbl>
            <c:dLbl>
              <c:idx val="5"/>
              <c:layout>
                <c:manualLayout>
                  <c:x val="-2.80555555555555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F7-4583-9DB4-AF7D01EA6F07}"/>
                </c:ext>
              </c:extLst>
            </c:dLbl>
            <c:dLbl>
              <c:idx val="6"/>
              <c:layout>
                <c:manualLayout>
                  <c:x val="-1.187839020122484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F7-4583-9DB4-AF7D01EA6F0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Cruzamentos!$D$64:$D$70</c:f>
              <c:strCache>
                <c:ptCount val="7"/>
                <c:pt idx="0">
                  <c:v>Irei presentar a mesma quantidade de pessoas</c:v>
                </c:pt>
                <c:pt idx="1">
                  <c:v>1 pessoa a menos</c:v>
                </c:pt>
                <c:pt idx="2">
                  <c:v>2 pessoas a menos</c:v>
                </c:pt>
                <c:pt idx="3">
                  <c:v>3 pessoas a menos</c:v>
                </c:pt>
                <c:pt idx="4">
                  <c:v>4 pessoas a menos</c:v>
                </c:pt>
                <c:pt idx="5">
                  <c:v>5 ou mais pessoas a menos</c:v>
                </c:pt>
                <c:pt idx="6">
                  <c:v>Não irei presentear ninguém e isso ESTÁ relacionado com a crise da pandemia</c:v>
                </c:pt>
              </c:strCache>
            </c:strRef>
          </c:cat>
          <c:val>
            <c:numRef>
              <c:f>Cruzamentos!$F$64:$F$70</c:f>
              <c:numCache>
                <c:formatCode>0%</c:formatCode>
                <c:ptCount val="7"/>
                <c:pt idx="0">
                  <c:v>0.71100917431192656</c:v>
                </c:pt>
                <c:pt idx="1">
                  <c:v>0.12691131498470948</c:v>
                </c:pt>
                <c:pt idx="2">
                  <c:v>7.3394495412844041E-2</c:v>
                </c:pt>
                <c:pt idx="3">
                  <c:v>2.5993883792048929E-2</c:v>
                </c:pt>
                <c:pt idx="4">
                  <c:v>1.0703363914373088E-2</c:v>
                </c:pt>
                <c:pt idx="5">
                  <c:v>1.3761467889908258E-2</c:v>
                </c:pt>
                <c:pt idx="6">
                  <c:v>3.82262996941896E-2</c:v>
                </c:pt>
              </c:numCache>
            </c:numRef>
          </c:val>
          <c:extLst>
            <c:ext xmlns:c16="http://schemas.microsoft.com/office/drawing/2014/chart" uri="{C3380CC4-5D6E-409C-BE32-E72D297353CC}">
              <c16:uniqueId val="{00000005-A4F7-4583-9DB4-AF7D01EA6F07}"/>
            </c:ext>
          </c:extLst>
        </c:ser>
        <c:dLbls>
          <c:dLblPos val="inEnd"/>
          <c:showLegendKey val="0"/>
          <c:showVal val="1"/>
          <c:showCatName val="0"/>
          <c:showSerName val="0"/>
          <c:showPercent val="0"/>
          <c:showBubbleSize val="0"/>
        </c:dLbls>
        <c:gapWidth val="100"/>
        <c:axId val="448315400"/>
        <c:axId val="448318024"/>
      </c:barChart>
      <c:catAx>
        <c:axId val="44831540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pt-BR"/>
          </a:p>
        </c:txPr>
        <c:crossAx val="448318024"/>
        <c:crosses val="autoZero"/>
        <c:auto val="1"/>
        <c:lblAlgn val="ctr"/>
        <c:lblOffset val="100"/>
        <c:noMultiLvlLbl val="0"/>
      </c:catAx>
      <c:valAx>
        <c:axId val="448318024"/>
        <c:scaling>
          <c:orientation val="minMax"/>
        </c:scaling>
        <c:delete val="1"/>
        <c:axPos val="t"/>
        <c:numFmt formatCode="0%" sourceLinked="1"/>
        <c:majorTickMark val="none"/>
        <c:minorTickMark val="none"/>
        <c:tickLblPos val="nextTo"/>
        <c:crossAx val="448315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20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E78-46A1-A6EA-81CA95A94846}"/>
              </c:ext>
            </c:extLst>
          </c:dPt>
          <c:dPt>
            <c:idx val="1"/>
            <c:bubble3D val="0"/>
            <c:spPr>
              <a:solidFill>
                <a:schemeClr val="accent1">
                  <a:lumMod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E78-46A1-A6EA-81CA95A94846}"/>
              </c:ext>
            </c:extLst>
          </c:dPt>
          <c:dPt>
            <c:idx val="2"/>
            <c:bubble3D val="0"/>
            <c:spPr>
              <a:solidFill>
                <a:schemeClr val="accent1">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E78-46A1-A6EA-81CA95A94846}"/>
              </c:ext>
            </c:extLst>
          </c:dPt>
          <c:dPt>
            <c:idx val="3"/>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E78-46A1-A6EA-81CA95A94846}"/>
              </c:ext>
            </c:extLst>
          </c:dPt>
          <c:dPt>
            <c:idx val="4"/>
            <c:bubble3D val="0"/>
            <c:spPr>
              <a:solidFill>
                <a:schemeClr val="accent1">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E78-46A1-A6EA-81CA95A94846}"/>
              </c:ext>
            </c:extLst>
          </c:dPt>
          <c:dPt>
            <c:idx val="5"/>
            <c:bubble3D val="0"/>
            <c:spPr>
              <a:solidFill>
                <a:schemeClr val="accent1">
                  <a:lumMod val="40000"/>
                  <a:lumOff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E78-46A1-A6EA-81CA95A94846}"/>
              </c:ext>
            </c:extLst>
          </c:dPt>
          <c:dPt>
            <c:idx val="6"/>
            <c:bubble3D val="0"/>
            <c:spPr>
              <a:solidFill>
                <a:schemeClr val="accent1">
                  <a:lumMod val="20000"/>
                  <a:lumOff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E78-46A1-A6EA-81CA95A94846}"/>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outEnd"/>
              <c:showLegendKey val="0"/>
              <c:showVal val="0"/>
              <c:showCatName val="1"/>
              <c:showSerName val="0"/>
              <c:showPercent val="1"/>
              <c:showBubbleSize val="0"/>
              <c:extLst>
                <c:ext xmlns:c16="http://schemas.microsoft.com/office/drawing/2014/chart" uri="{C3380CC4-5D6E-409C-BE32-E72D297353CC}">
                  <c16:uniqueId val="{00000001-AE78-46A1-A6EA-81CA95A94846}"/>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outEnd"/>
              <c:showLegendKey val="0"/>
              <c:showVal val="0"/>
              <c:showCatName val="1"/>
              <c:showSerName val="0"/>
              <c:showPercent val="1"/>
              <c:showBubbleSize val="0"/>
              <c:extLst>
                <c:ext xmlns:c16="http://schemas.microsoft.com/office/drawing/2014/chart" uri="{C3380CC4-5D6E-409C-BE32-E72D297353CC}">
                  <c16:uniqueId val="{00000003-AE78-46A1-A6EA-81CA95A94846}"/>
                </c:ext>
              </c:extLst>
            </c:dLbl>
            <c:dLbl>
              <c:idx val="2"/>
              <c:layout>
                <c:manualLayout>
                  <c:x val="-2.5462668816039986E-17"/>
                  <c:y val="7.18390804597701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78-46A1-A6EA-81CA95A94846}"/>
                </c:ext>
              </c:extLst>
            </c:dLbl>
            <c:dLbl>
              <c:idx val="3"/>
              <c:layout>
                <c:manualLayout>
                  <c:x val="-2.7777777777777779E-3"/>
                  <c:y val="4.67753492020394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E78-46A1-A6EA-81CA95A94846}"/>
                </c:ext>
              </c:extLst>
            </c:dLbl>
            <c:dLbl>
              <c:idx val="4"/>
              <c:layout>
                <c:manualLayout>
                  <c:x val="8.3333333333333332E-3"/>
                  <c:y val="9.0996168582375483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E78-46A1-A6EA-81CA95A94846}"/>
                </c:ext>
              </c:extLst>
            </c:dLbl>
            <c:dLbl>
              <c:idx val="5"/>
              <c:layout>
                <c:manualLayout>
                  <c:x val="1.3888888888888888E-2"/>
                  <c:y val="4.6296296296296294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E78-46A1-A6EA-81CA95A94846}"/>
                </c:ext>
              </c:extLst>
            </c:dLbl>
            <c:dLbl>
              <c:idx val="6"/>
              <c:layout>
                <c:manualLayout>
                  <c:x val="2.5000000000000001E-2"/>
                  <c:y val="1.3888888888888888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E78-46A1-A6EA-81CA95A94846}"/>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spc="0" baseline="0">
                    <a:solidFill>
                      <a:sysClr val="windowText" lastClr="000000"/>
                    </a:solidFill>
                    <a:latin typeface="+mn-lt"/>
                    <a:ea typeface="+mn-ea"/>
                    <a:cs typeface="+mn-cs"/>
                  </a:defRPr>
                </a:pPr>
                <a:endParaRPr lang="pt-B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Cruzamentos!$D$78:$D$84</c:f>
              <c:strCache>
                <c:ptCount val="7"/>
                <c:pt idx="0">
                  <c:v>Mãe </c:v>
                </c:pt>
                <c:pt idx="1">
                  <c:v>Sogra</c:v>
                </c:pt>
                <c:pt idx="2">
                  <c:v>Avó</c:v>
                </c:pt>
                <c:pt idx="3">
                  <c:v>Esposa</c:v>
                </c:pt>
                <c:pt idx="4">
                  <c:v>Tia/Madrinha</c:v>
                </c:pt>
                <c:pt idx="5">
                  <c:v>Irmã</c:v>
                </c:pt>
                <c:pt idx="6">
                  <c:v>Outros</c:v>
                </c:pt>
              </c:strCache>
            </c:strRef>
          </c:cat>
          <c:val>
            <c:numRef>
              <c:f>Cruzamentos!$F$78:$F$84</c:f>
              <c:numCache>
                <c:formatCode>0%</c:formatCode>
                <c:ptCount val="7"/>
                <c:pt idx="0">
                  <c:v>0.61654894046417763</c:v>
                </c:pt>
                <c:pt idx="1">
                  <c:v>0.12714429868819374</c:v>
                </c:pt>
                <c:pt idx="2">
                  <c:v>0.10797174571140263</c:v>
                </c:pt>
                <c:pt idx="3">
                  <c:v>4.742684157416751E-2</c:v>
                </c:pt>
                <c:pt idx="4">
                  <c:v>4.0363269424823413E-2</c:v>
                </c:pt>
                <c:pt idx="5">
                  <c:v>2.8254288597376387E-2</c:v>
                </c:pt>
                <c:pt idx="6">
                  <c:v>3.2290615539858729E-2</c:v>
                </c:pt>
              </c:numCache>
            </c:numRef>
          </c:val>
          <c:extLst>
            <c:ext xmlns:c16="http://schemas.microsoft.com/office/drawing/2014/chart" uri="{C3380CC4-5D6E-409C-BE32-E72D297353CC}">
              <c16:uniqueId val="{0000000E-AE78-46A1-A6EA-81CA95A9484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dLbl>
              <c:idx val="0"/>
              <c:layout>
                <c:manualLayout>
                  <c:x val="-2.7777777777777779E-5"/>
                  <c:y val="1.43678160919540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79-4495-86A9-B96B6CF3B4A6}"/>
                </c:ext>
              </c:extLst>
            </c:dLbl>
            <c:dLbl>
              <c:idx val="1"/>
              <c:layout>
                <c:manualLayout>
                  <c:x val="-8.36111111111121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79-4495-86A9-B96B6CF3B4A6}"/>
                </c:ext>
              </c:extLst>
            </c:dLbl>
            <c:dLbl>
              <c:idx val="2"/>
              <c:layout>
                <c:manualLayout>
                  <c:x val="-5.5833333333334349E-3"/>
                  <c:y val="-8.78023062622068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79-4495-86A9-B96B6CF3B4A6}"/>
                </c:ext>
              </c:extLst>
            </c:dLbl>
            <c:dLbl>
              <c:idx val="3"/>
              <c:layout>
                <c:manualLayout>
                  <c:x val="-1.3779527559055118E-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79-4495-86A9-B96B6CF3B4A6}"/>
                </c:ext>
              </c:extLst>
            </c:dLbl>
            <c:dLbl>
              <c:idx val="4"/>
              <c:layout>
                <c:manualLayout>
                  <c:x val="-2.791557305336832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79-4495-86A9-B96B6CF3B4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Cruzamentos!$D$193:$D$199</c:f>
              <c:strCache>
                <c:ptCount val="7"/>
                <c:pt idx="0">
                  <c:v>Desejo da pessoa a ser presenteada</c:v>
                </c:pt>
                <c:pt idx="1">
                  <c:v>Preço do produto</c:v>
                </c:pt>
                <c:pt idx="2">
                  <c:v>Qualidade do produto</c:v>
                </c:pt>
                <c:pt idx="3">
                  <c:v>Desconto/Promoção do lojista</c:v>
                </c:pt>
                <c:pt idx="4">
                  <c:v>Outros</c:v>
                </c:pt>
                <c:pt idx="5">
                  <c:v>Sustentabilidade do produto</c:v>
                </c:pt>
                <c:pt idx="6">
                  <c:v>Marketing/Divulgação</c:v>
                </c:pt>
              </c:strCache>
            </c:strRef>
          </c:cat>
          <c:val>
            <c:numRef>
              <c:f>Cruzamentos!$F$193:$F$199</c:f>
              <c:numCache>
                <c:formatCode>0%</c:formatCode>
                <c:ptCount val="7"/>
                <c:pt idx="0">
                  <c:v>0.3825503355704698</c:v>
                </c:pt>
                <c:pt idx="1">
                  <c:v>0.25407478427612656</c:v>
                </c:pt>
                <c:pt idx="2">
                  <c:v>0.19463087248322147</c:v>
                </c:pt>
                <c:pt idx="3">
                  <c:v>8.0536912751677847E-2</c:v>
                </c:pt>
                <c:pt idx="4">
                  <c:v>6.9031639501438161E-2</c:v>
                </c:pt>
                <c:pt idx="5">
                  <c:v>1.0546500479386385E-2</c:v>
                </c:pt>
                <c:pt idx="6">
                  <c:v>8.6289549376797701E-3</c:v>
                </c:pt>
              </c:numCache>
            </c:numRef>
          </c:val>
          <c:extLst>
            <c:ext xmlns:c16="http://schemas.microsoft.com/office/drawing/2014/chart" uri="{C3380CC4-5D6E-409C-BE32-E72D297353CC}">
              <c16:uniqueId val="{00000005-A779-4495-86A9-B96B6CF3B4A6}"/>
            </c:ext>
          </c:extLst>
        </c:ser>
        <c:dLbls>
          <c:dLblPos val="inEnd"/>
          <c:showLegendKey val="0"/>
          <c:showVal val="1"/>
          <c:showCatName val="0"/>
          <c:showSerName val="0"/>
          <c:showPercent val="0"/>
          <c:showBubbleSize val="0"/>
        </c:dLbls>
        <c:gapWidth val="100"/>
        <c:axId val="572898448"/>
        <c:axId val="572895496"/>
      </c:barChart>
      <c:catAx>
        <c:axId val="572898448"/>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572895496"/>
        <c:crosses val="autoZero"/>
        <c:auto val="1"/>
        <c:lblAlgn val="ctr"/>
        <c:lblOffset val="100"/>
        <c:noMultiLvlLbl val="0"/>
      </c:catAx>
      <c:valAx>
        <c:axId val="572895496"/>
        <c:scaling>
          <c:orientation val="minMax"/>
        </c:scaling>
        <c:delete val="1"/>
        <c:axPos val="t"/>
        <c:numFmt formatCode="0%" sourceLinked="1"/>
        <c:majorTickMark val="none"/>
        <c:minorTickMark val="none"/>
        <c:tickLblPos val="nextTo"/>
        <c:crossAx val="572898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0890189459105"/>
          <c:y val="4.599381371682363E-2"/>
          <c:w val="0.61408885286419446"/>
          <c:h val="0.87508448935178995"/>
        </c:manualLayout>
      </c:layout>
      <c:barChart>
        <c:barDir val="bar"/>
        <c:grouping val="clustered"/>
        <c:varyColors val="0"/>
        <c:ser>
          <c:idx val="0"/>
          <c:order val="0"/>
          <c:tx>
            <c:strRef>
              <c:f>Cruzamentos!$F$263</c:f>
              <c:strCache>
                <c:ptCount val="1"/>
                <c:pt idx="0">
                  <c:v>2019</c:v>
                </c:pt>
              </c:strCache>
            </c:strRef>
          </c:tx>
          <c:spPr>
            <a:solidFill>
              <a:schemeClr val="bg1">
                <a:lumMod val="85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elete val="1"/>
          </c:dLbls>
          <c:cat>
            <c:strRef>
              <c:f>Cruzamentos!$D$264:$D$274</c:f>
              <c:strCache>
                <c:ptCount val="11"/>
                <c:pt idx="0">
                  <c:v>Livros</c:v>
                </c:pt>
                <c:pt idx="1">
                  <c:v>Eletrodomésticos</c:v>
                </c:pt>
                <c:pt idx="2">
                  <c:v>Utensílios de cozinha</c:v>
                </c:pt>
                <c:pt idx="3">
                  <c:v>Objetos de Decoração</c:v>
                </c:pt>
                <c:pt idx="4">
                  <c:v>Outros</c:v>
                </c:pt>
                <c:pt idx="5">
                  <c:v>Cesta de Café da Manhã/Doces</c:v>
                </c:pt>
                <c:pt idx="6">
                  <c:v>Jóia e Bijuterias</c:v>
                </c:pt>
                <c:pt idx="7">
                  <c:v>Flores</c:v>
                </c:pt>
                <c:pt idx="8">
                  <c:v>Não definiu</c:v>
                </c:pt>
                <c:pt idx="9">
                  <c:v>Perfume e Cosmético</c:v>
                </c:pt>
                <c:pt idx="10">
                  <c:v>Vestuário</c:v>
                </c:pt>
              </c:strCache>
            </c:strRef>
          </c:cat>
          <c:val>
            <c:numRef>
              <c:f>Cruzamentos!$F$264:$F$274</c:f>
              <c:numCache>
                <c:formatCode>0.00%</c:formatCode>
                <c:ptCount val="11"/>
                <c:pt idx="0">
                  <c:v>1.8055555555555554E-2</c:v>
                </c:pt>
                <c:pt idx="1">
                  <c:v>2.0833333333333332E-2</c:v>
                </c:pt>
                <c:pt idx="2">
                  <c:v>3.7499999999999999E-2</c:v>
                </c:pt>
                <c:pt idx="3">
                  <c:v>3.0555555555555555E-2</c:v>
                </c:pt>
                <c:pt idx="4">
                  <c:v>9.7222222222222224E-3</c:v>
                </c:pt>
                <c:pt idx="5">
                  <c:v>4.7222222222222221E-2</c:v>
                </c:pt>
                <c:pt idx="6">
                  <c:v>0.12361111111111112</c:v>
                </c:pt>
                <c:pt idx="7">
                  <c:v>8.1944444444444445E-2</c:v>
                </c:pt>
                <c:pt idx="8">
                  <c:v>3.6111111111111108E-2</c:v>
                </c:pt>
                <c:pt idx="9">
                  <c:v>0.25972222222222224</c:v>
                </c:pt>
                <c:pt idx="10">
                  <c:v>0.31666666666666665</c:v>
                </c:pt>
              </c:numCache>
            </c:numRef>
          </c:val>
          <c:extLst>
            <c:ext xmlns:c16="http://schemas.microsoft.com/office/drawing/2014/chart" uri="{C3380CC4-5D6E-409C-BE32-E72D297353CC}">
              <c16:uniqueId val="{00000000-6D57-49A8-ABEE-AA46A5F64351}"/>
            </c:ext>
          </c:extLst>
        </c:ser>
        <c:ser>
          <c:idx val="1"/>
          <c:order val="1"/>
          <c:tx>
            <c:strRef>
              <c:f>Cruzamentos!$G$263</c:f>
              <c:strCache>
                <c:ptCount val="1"/>
                <c:pt idx="0">
                  <c:v>2020</c:v>
                </c:pt>
              </c:strCache>
            </c:strRef>
          </c:tx>
          <c:spPr>
            <a:solidFill>
              <a:schemeClr val="accent1">
                <a:lumMod val="50000"/>
              </a:scheme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195844269466311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57-49A8-ABEE-AA46A5F64351}"/>
                </c:ext>
              </c:extLst>
            </c:dLbl>
            <c:dLbl>
              <c:idx val="1"/>
              <c:layout>
                <c:manualLayout>
                  <c:x val="2.151968503937008E-2"/>
                  <c:y val="-8.75507237227735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57-49A8-ABEE-AA46A5F64351}"/>
                </c:ext>
              </c:extLst>
            </c:dLbl>
            <c:dLbl>
              <c:idx val="2"/>
              <c:layout>
                <c:manualLayout>
                  <c:x val="1.0349518810148731E-2"/>
                  <c:y val="-4.77554918815672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57-49A8-ABEE-AA46A5F64351}"/>
                </c:ext>
              </c:extLst>
            </c:dLbl>
            <c:dLbl>
              <c:idx val="3"/>
              <c:layout>
                <c:manualLayout>
                  <c:x val="7.2500000000000004E-3"/>
                  <c:y val="-8.75507237227735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57-49A8-ABEE-AA46A5F64351}"/>
                </c:ext>
              </c:extLst>
            </c:dLbl>
            <c:dLbl>
              <c:idx val="4"/>
              <c:layout>
                <c:manualLayout>
                  <c:x val="-5.207130358705263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57-49A8-ABEE-AA46A5F64351}"/>
                </c:ext>
              </c:extLst>
            </c:dLbl>
            <c:dLbl>
              <c:idx val="5"/>
              <c:layout>
                <c:manualLayout>
                  <c:x val="-2.7915573053368327E-3"/>
                  <c:y val="9.55109837631327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57-49A8-ABEE-AA46A5F64351}"/>
                </c:ext>
              </c:extLst>
            </c:dLbl>
            <c:dLbl>
              <c:idx val="6"/>
              <c:layout>
                <c:manualLayout>
                  <c:x val="-1.3902668416447944E-2"/>
                  <c:y val="-1.91021967526265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57-49A8-ABEE-AA46A5F64351}"/>
                </c:ext>
              </c:extLst>
            </c:dLbl>
            <c:dLbl>
              <c:idx val="7"/>
              <c:layout>
                <c:manualLayout>
                  <c:x val="-8.36111111111111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57-49A8-ABEE-AA46A5F64351}"/>
                </c:ext>
              </c:extLst>
            </c:dLbl>
            <c:dLbl>
              <c:idx val="8"/>
              <c:layout>
                <c:manualLayout>
                  <c:x val="-8.3611111111111108E-3"/>
                  <c:y val="-4.7755491881566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57-49A8-ABEE-AA46A5F64351}"/>
                </c:ext>
              </c:extLst>
            </c:dLbl>
            <c:dLbl>
              <c:idx val="9"/>
              <c:layout>
                <c:manualLayout>
                  <c:x val="-2.7777777777777779E-5"/>
                  <c:y val="-2.188768093069339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57-49A8-ABEE-AA46A5F64351}"/>
                </c:ext>
              </c:extLst>
            </c:dLbl>
            <c:dLbl>
              <c:idx val="10"/>
              <c:layout>
                <c:manualLayout>
                  <c:x val="-8.3611111111112132E-3"/>
                  <c:y val="-3.34288443170964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57-49A8-ABEE-AA46A5F6435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Cruzamentos!$D$264:$D$274</c:f>
              <c:strCache>
                <c:ptCount val="11"/>
                <c:pt idx="0">
                  <c:v>Livros</c:v>
                </c:pt>
                <c:pt idx="1">
                  <c:v>Eletrodomésticos</c:v>
                </c:pt>
                <c:pt idx="2">
                  <c:v>Utensílios de cozinha</c:v>
                </c:pt>
                <c:pt idx="3">
                  <c:v>Objetos de Decoração</c:v>
                </c:pt>
                <c:pt idx="4">
                  <c:v>Outros</c:v>
                </c:pt>
                <c:pt idx="5">
                  <c:v>Cesta de Café da Manhã/Doces</c:v>
                </c:pt>
                <c:pt idx="6">
                  <c:v>Jóia e Bijuterias</c:v>
                </c:pt>
                <c:pt idx="7">
                  <c:v>Flores</c:v>
                </c:pt>
                <c:pt idx="8">
                  <c:v>Não definiu</c:v>
                </c:pt>
                <c:pt idx="9">
                  <c:v>Perfume e Cosmético</c:v>
                </c:pt>
                <c:pt idx="10">
                  <c:v>Vestuário</c:v>
                </c:pt>
              </c:strCache>
            </c:strRef>
          </c:cat>
          <c:val>
            <c:numRef>
              <c:f>Cruzamentos!$G$264:$G$274</c:f>
              <c:numCache>
                <c:formatCode>0%</c:formatCode>
                <c:ptCount val="11"/>
                <c:pt idx="0">
                  <c:v>1.1616650532429816E-2</c:v>
                </c:pt>
                <c:pt idx="1">
                  <c:v>1.2584704743465635E-2</c:v>
                </c:pt>
                <c:pt idx="2">
                  <c:v>2.1297192642787996E-2</c:v>
                </c:pt>
                <c:pt idx="3">
                  <c:v>2.3233301064859633E-2</c:v>
                </c:pt>
                <c:pt idx="4">
                  <c:v>3.9690222652468542E-2</c:v>
                </c:pt>
                <c:pt idx="5">
                  <c:v>6.6795740561471445E-2</c:v>
                </c:pt>
                <c:pt idx="6">
                  <c:v>7.0667957405614712E-2</c:v>
                </c:pt>
                <c:pt idx="7">
                  <c:v>9.5837366892545989E-2</c:v>
                </c:pt>
                <c:pt idx="8">
                  <c:v>9.5837366892545989E-2</c:v>
                </c:pt>
                <c:pt idx="9">
                  <c:v>0.26427879961277834</c:v>
                </c:pt>
                <c:pt idx="10">
                  <c:v>0.29816069699903197</c:v>
                </c:pt>
              </c:numCache>
            </c:numRef>
          </c:val>
          <c:extLst>
            <c:ext xmlns:c16="http://schemas.microsoft.com/office/drawing/2014/chart" uri="{C3380CC4-5D6E-409C-BE32-E72D297353CC}">
              <c16:uniqueId val="{0000000C-6D57-49A8-ABEE-AA46A5F64351}"/>
            </c:ext>
          </c:extLst>
        </c:ser>
        <c:dLbls>
          <c:dLblPos val="inEnd"/>
          <c:showLegendKey val="0"/>
          <c:showVal val="1"/>
          <c:showCatName val="0"/>
          <c:showSerName val="0"/>
          <c:showPercent val="0"/>
          <c:showBubbleSize val="0"/>
        </c:dLbls>
        <c:gapWidth val="115"/>
        <c:overlap val="56"/>
        <c:axId val="602771424"/>
        <c:axId val="602772080"/>
      </c:barChart>
      <c:catAx>
        <c:axId val="602771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602772080"/>
        <c:crosses val="autoZero"/>
        <c:auto val="1"/>
        <c:lblAlgn val="ctr"/>
        <c:lblOffset val="100"/>
        <c:noMultiLvlLbl val="0"/>
      </c:catAx>
      <c:valAx>
        <c:axId val="602772080"/>
        <c:scaling>
          <c:orientation val="minMax"/>
        </c:scaling>
        <c:delete val="1"/>
        <c:axPos val="b"/>
        <c:numFmt formatCode="0.00%" sourceLinked="1"/>
        <c:majorTickMark val="none"/>
        <c:minorTickMark val="none"/>
        <c:tickLblPos val="nextTo"/>
        <c:crossAx val="602771424"/>
        <c:crosses val="autoZero"/>
        <c:crossBetween val="between"/>
      </c:valAx>
      <c:spPr>
        <a:noFill/>
        <a:ln>
          <a:noFill/>
        </a:ln>
        <a:effectLst/>
      </c:spPr>
    </c:plotArea>
    <c:legend>
      <c:legendPos val="b"/>
      <c:layout>
        <c:manualLayout>
          <c:xMode val="edge"/>
          <c:yMode val="edge"/>
          <c:x val="0.55218370772521208"/>
          <c:y val="0.79145937350301987"/>
          <c:w val="0.18300924272501243"/>
          <c:h val="7.05591853465092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50000"/>
              </a:schemeClr>
            </a:solidFill>
            <a:ln>
              <a:noFill/>
            </a:ln>
            <a:effectLst/>
            <a:scene3d>
              <a:camera prst="orthographicFront"/>
              <a:lightRig rig="threePt" dir="t"/>
            </a:scene3d>
            <a:sp3d>
              <a:bevelT/>
            </a:sp3d>
          </c:spPr>
          <c:invertIfNegative val="0"/>
          <c:dLbls>
            <c:dLbl>
              <c:idx val="0"/>
              <c:layout>
                <c:manualLayout>
                  <c:x val="-5.5833333333333334E-3"/>
                  <c:y val="1.097528828277585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78-4023-8E1C-5E26EDA97F5A}"/>
                </c:ext>
              </c:extLst>
            </c:dLbl>
            <c:dLbl>
              <c:idx val="1"/>
              <c:layout>
                <c:manualLayout>
                  <c:x val="7.3453630796150478E-3"/>
                  <c:y val="4.39011531311034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78-4023-8E1C-5E26EDA97F5A}"/>
                </c:ext>
              </c:extLst>
            </c:dLbl>
            <c:dLbl>
              <c:idx val="2"/>
              <c:layout>
                <c:manualLayout>
                  <c:x val="3.4776902887139107E-3"/>
                  <c:y val="4.39011531311034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78-4023-8E1C-5E26EDA97F5A}"/>
                </c:ext>
              </c:extLst>
            </c:dLbl>
            <c:dLbl>
              <c:idx val="3"/>
              <c:layout>
                <c:manualLayout>
                  <c:x val="1.5903324584426947E-3"/>
                  <c:y val="9.57854406130268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78-4023-8E1C-5E26EDA97F5A}"/>
                </c:ext>
              </c:extLst>
            </c:dLbl>
            <c:dLbl>
              <c:idx val="4"/>
              <c:layout>
                <c:manualLayout>
                  <c:x val="-1.185323709536307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78-4023-8E1C-5E26EDA97F5A}"/>
                </c:ext>
              </c:extLst>
            </c:dLbl>
            <c:dLbl>
              <c:idx val="5"/>
              <c:layout>
                <c:manualLayout>
                  <c:x val="5.527777777777778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78-4023-8E1C-5E26EDA97F5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Cruzamentos!$D$252:$D$257</c:f>
              <c:strCache>
                <c:ptCount val="6"/>
                <c:pt idx="0">
                  <c:v>Não, o valor se mantém aproximadamente o mesmo</c:v>
                </c:pt>
                <c:pt idx="1">
                  <c:v>Sim, diminuiu em até 10%</c:v>
                </c:pt>
                <c:pt idx="2">
                  <c:v>Sim, diminuiu em até 20%</c:v>
                </c:pt>
                <c:pt idx="3">
                  <c:v>Sim, diminuiu em até 30%</c:v>
                </c:pt>
                <c:pt idx="4">
                  <c:v>Sim, diminuiu em até 40%</c:v>
                </c:pt>
                <c:pt idx="5">
                  <c:v>Sim, diminuiu em até 50% ou mais</c:v>
                </c:pt>
              </c:strCache>
            </c:strRef>
          </c:cat>
          <c:val>
            <c:numRef>
              <c:f>Cruzamentos!$F$252:$F$257</c:f>
              <c:numCache>
                <c:formatCode>0%</c:formatCode>
                <c:ptCount val="6"/>
                <c:pt idx="0">
                  <c:v>0.57274119448698313</c:v>
                </c:pt>
                <c:pt idx="1">
                  <c:v>7.9632465543644712E-2</c:v>
                </c:pt>
                <c:pt idx="2">
                  <c:v>0.10719754977029096</c:v>
                </c:pt>
                <c:pt idx="3">
                  <c:v>6.1255742725880552E-2</c:v>
                </c:pt>
                <c:pt idx="4">
                  <c:v>3.8284839203675342E-2</c:v>
                </c:pt>
                <c:pt idx="5">
                  <c:v>0.14088820826952528</c:v>
                </c:pt>
              </c:numCache>
            </c:numRef>
          </c:val>
          <c:extLst>
            <c:ext xmlns:c16="http://schemas.microsoft.com/office/drawing/2014/chart" uri="{C3380CC4-5D6E-409C-BE32-E72D297353CC}">
              <c16:uniqueId val="{00000006-2878-4023-8E1C-5E26EDA97F5A}"/>
            </c:ext>
          </c:extLst>
        </c:ser>
        <c:dLbls>
          <c:dLblPos val="inEnd"/>
          <c:showLegendKey val="0"/>
          <c:showVal val="1"/>
          <c:showCatName val="0"/>
          <c:showSerName val="0"/>
          <c:showPercent val="0"/>
          <c:showBubbleSize val="0"/>
        </c:dLbls>
        <c:gapWidth val="100"/>
        <c:axId val="576737600"/>
        <c:axId val="576737928"/>
      </c:barChart>
      <c:catAx>
        <c:axId val="57673760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crossAx val="576737928"/>
        <c:crosses val="autoZero"/>
        <c:auto val="1"/>
        <c:lblAlgn val="ctr"/>
        <c:lblOffset val="100"/>
        <c:noMultiLvlLbl val="0"/>
      </c:catAx>
      <c:valAx>
        <c:axId val="576737928"/>
        <c:scaling>
          <c:orientation val="minMax"/>
        </c:scaling>
        <c:delete val="1"/>
        <c:axPos val="t"/>
        <c:numFmt formatCode="0%" sourceLinked="1"/>
        <c:majorTickMark val="none"/>
        <c:minorTickMark val="none"/>
        <c:tickLblPos val="nextTo"/>
        <c:crossAx val="576737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Cruzamentos!$F$223</c:f>
              <c:strCache>
                <c:ptCount val="1"/>
                <c:pt idx="0">
                  <c:v>2019</c:v>
                </c:pt>
              </c:strCache>
            </c:strRef>
          </c:tx>
          <c:spPr>
            <a:solidFill>
              <a:schemeClr val="bg1">
                <a:lumMod val="85000"/>
              </a:schemeClr>
            </a:solidFill>
            <a:ln>
              <a:noFill/>
            </a:ln>
            <a:effectLst/>
            <a:scene3d>
              <a:camera prst="orthographicFront"/>
              <a:lightRig rig="threePt" dir="t"/>
            </a:scene3d>
            <a:sp3d>
              <a:bevelT/>
            </a:sp3d>
          </c:spPr>
          <c:invertIfNegative val="0"/>
          <c:cat>
            <c:strRef>
              <c:f>Cruzamentos!$D$224:$D$230</c:f>
              <c:strCache>
                <c:ptCount val="7"/>
                <c:pt idx="0">
                  <c:v>Até R$50</c:v>
                </c:pt>
                <c:pt idx="1">
                  <c:v>R$51 a R$100</c:v>
                </c:pt>
                <c:pt idx="2">
                  <c:v>R$101 a R$150</c:v>
                </c:pt>
                <c:pt idx="3">
                  <c:v>R$151 a R$200</c:v>
                </c:pt>
                <c:pt idx="4">
                  <c:v>R$201 a R$300</c:v>
                </c:pt>
                <c:pt idx="5">
                  <c:v>R$301 a R$500</c:v>
                </c:pt>
                <c:pt idx="6">
                  <c:v>Mais de R$500</c:v>
                </c:pt>
              </c:strCache>
            </c:strRef>
          </c:cat>
          <c:val>
            <c:numRef>
              <c:f>Cruzamentos!$F$224:$F$230</c:f>
              <c:numCache>
                <c:formatCode>0.0%</c:formatCode>
                <c:ptCount val="7"/>
                <c:pt idx="0">
                  <c:v>0.18377088305489261</c:v>
                </c:pt>
                <c:pt idx="1">
                  <c:v>0.4295942720763723</c:v>
                </c:pt>
                <c:pt idx="2">
                  <c:v>0.14081145584725538</c:v>
                </c:pt>
                <c:pt idx="3">
                  <c:v>0.15751789976133651</c:v>
                </c:pt>
                <c:pt idx="4">
                  <c:v>5.0119331742243436E-2</c:v>
                </c:pt>
                <c:pt idx="5">
                  <c:v>1.9093078758949882E-2</c:v>
                </c:pt>
                <c:pt idx="6">
                  <c:v>1.9093078758949882E-2</c:v>
                </c:pt>
              </c:numCache>
            </c:numRef>
          </c:val>
          <c:extLst>
            <c:ext xmlns:c16="http://schemas.microsoft.com/office/drawing/2014/chart" uri="{C3380CC4-5D6E-409C-BE32-E72D297353CC}">
              <c16:uniqueId val="{00000000-BCDA-49ED-8CBE-8E069F3E34A8}"/>
            </c:ext>
          </c:extLst>
        </c:ser>
        <c:ser>
          <c:idx val="1"/>
          <c:order val="1"/>
          <c:tx>
            <c:strRef>
              <c:f>Cruzamentos!$G$223</c:f>
              <c:strCache>
                <c:ptCount val="1"/>
                <c:pt idx="0">
                  <c:v>2020</c:v>
                </c:pt>
              </c:strCache>
            </c:strRef>
          </c:tx>
          <c:spPr>
            <a:solidFill>
              <a:schemeClr val="accent1">
                <a:lumMod val="50000"/>
              </a:schemeClr>
            </a:solidFill>
            <a:ln>
              <a:noFill/>
            </a:ln>
            <a:effectLst/>
            <a:scene3d>
              <a:camera prst="orthographicFront"/>
              <a:lightRig rig="threePt" dir="t"/>
            </a:scene3d>
            <a:sp3d>
              <a:bevelT/>
            </a:sp3d>
          </c:spPr>
          <c:invertIfNegative val="0"/>
          <c:dLbls>
            <c:dLbl>
              <c:idx val="2"/>
              <c:layout>
                <c:manualLayout>
                  <c:x val="4.1666666666666616E-2"/>
                  <c:y val="1.4398848092152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DA-49ED-8CBE-8E069F3E34A8}"/>
                </c:ext>
              </c:extLst>
            </c:dLbl>
            <c:dLbl>
              <c:idx val="3"/>
              <c:layout>
                <c:manualLayout>
                  <c:x val="5.2777777777777778E-2"/>
                  <c:y val="1.439884809215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DA-49ED-8CBE-8E069F3E34A8}"/>
                </c:ext>
              </c:extLst>
            </c:dLbl>
            <c:dLbl>
              <c:idx val="4"/>
              <c:layout>
                <c:manualLayout>
                  <c:x val="3.6111111111111108E-2"/>
                  <c:y val="1.43988480921526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DA-49ED-8CBE-8E069F3E34A8}"/>
                </c:ext>
              </c:extLst>
            </c:dLbl>
            <c:dLbl>
              <c:idx val="5"/>
              <c:layout>
                <c:manualLayout>
                  <c:x val="1.3888888888888888E-2"/>
                  <c:y val="9.59923206143508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DA-49ED-8CBE-8E069F3E34A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Cruzamentos!$D$224:$D$230</c:f>
              <c:strCache>
                <c:ptCount val="7"/>
                <c:pt idx="0">
                  <c:v>Até R$50</c:v>
                </c:pt>
                <c:pt idx="1">
                  <c:v>R$51 a R$100</c:v>
                </c:pt>
                <c:pt idx="2">
                  <c:v>R$101 a R$150</c:v>
                </c:pt>
                <c:pt idx="3">
                  <c:v>R$151 a R$200</c:v>
                </c:pt>
                <c:pt idx="4">
                  <c:v>R$201 a R$300</c:v>
                </c:pt>
                <c:pt idx="5">
                  <c:v>R$301 a R$500</c:v>
                </c:pt>
                <c:pt idx="6">
                  <c:v>Mais de R$500</c:v>
                </c:pt>
              </c:strCache>
            </c:strRef>
          </c:cat>
          <c:val>
            <c:numRef>
              <c:f>Cruzamentos!$G$224:$G$230</c:f>
              <c:numCache>
                <c:formatCode>0.0%</c:formatCode>
                <c:ptCount val="7"/>
                <c:pt idx="0">
                  <c:v>0.3282442748091603</c:v>
                </c:pt>
                <c:pt idx="1">
                  <c:v>0.43053435114503819</c:v>
                </c:pt>
                <c:pt idx="2">
                  <c:v>7.3282442748091606E-2</c:v>
                </c:pt>
                <c:pt idx="3">
                  <c:v>0.10839694656488549</c:v>
                </c:pt>
                <c:pt idx="4">
                  <c:v>3.3587786259541987E-2</c:v>
                </c:pt>
                <c:pt idx="5">
                  <c:v>2.2900763358778626E-2</c:v>
                </c:pt>
                <c:pt idx="6">
                  <c:v>3.0534351145038168E-3</c:v>
                </c:pt>
              </c:numCache>
            </c:numRef>
          </c:val>
          <c:extLst>
            <c:ext xmlns:c16="http://schemas.microsoft.com/office/drawing/2014/chart" uri="{C3380CC4-5D6E-409C-BE32-E72D297353CC}">
              <c16:uniqueId val="{00000005-BCDA-49ED-8CBE-8E069F3E34A8}"/>
            </c:ext>
          </c:extLst>
        </c:ser>
        <c:dLbls>
          <c:showLegendKey val="0"/>
          <c:showVal val="0"/>
          <c:showCatName val="0"/>
          <c:showSerName val="0"/>
          <c:showPercent val="0"/>
          <c:showBubbleSize val="0"/>
        </c:dLbls>
        <c:gapWidth val="100"/>
        <c:overlap val="57"/>
        <c:axId val="599567024"/>
        <c:axId val="599562760"/>
      </c:barChart>
      <c:catAx>
        <c:axId val="5995670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pt-BR"/>
          </a:p>
        </c:txPr>
        <c:crossAx val="599562760"/>
        <c:crosses val="autoZero"/>
        <c:auto val="1"/>
        <c:lblAlgn val="ctr"/>
        <c:lblOffset val="100"/>
        <c:noMultiLvlLbl val="0"/>
      </c:catAx>
      <c:valAx>
        <c:axId val="599562760"/>
        <c:scaling>
          <c:orientation val="minMax"/>
        </c:scaling>
        <c:delete val="1"/>
        <c:axPos val="l"/>
        <c:numFmt formatCode="0.0%" sourceLinked="1"/>
        <c:majorTickMark val="none"/>
        <c:minorTickMark val="none"/>
        <c:tickLblPos val="nextTo"/>
        <c:crossAx val="59956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0.3375</cdr:x>
      <cdr:y>0.29086</cdr:y>
    </cdr:from>
    <cdr:to>
      <cdr:x>0.3475</cdr:x>
      <cdr:y>0.55004</cdr:y>
    </cdr:to>
    <cdr:sp macro="" textlink="">
      <cdr:nvSpPr>
        <cdr:cNvPr id="2" name="Retângulo 1">
          <a:extLst xmlns:a="http://schemas.openxmlformats.org/drawingml/2006/main">
            <a:ext uri="{FF2B5EF4-FFF2-40B4-BE49-F238E27FC236}">
              <a16:creationId xmlns:a16="http://schemas.microsoft.com/office/drawing/2014/main" id="{5CCC121A-3751-44A4-9F3C-A16E40C2F99B}"/>
            </a:ext>
          </a:extLst>
        </cdr:cNvPr>
        <cdr:cNvSpPr/>
      </cdr:nvSpPr>
      <cdr:spPr>
        <a:xfrm xmlns:a="http://schemas.openxmlformats.org/drawingml/2006/main">
          <a:off x="1543050" y="769620"/>
          <a:ext cx="45719" cy="685800"/>
        </a:xfrm>
        <a:prstGeom xmlns:a="http://schemas.openxmlformats.org/drawingml/2006/main" prst="rect">
          <a:avLst/>
        </a:prstGeom>
        <a:solidFill xmlns:a="http://schemas.openxmlformats.org/drawingml/2006/main">
          <a:srgbClr val="0070C0"/>
        </a:solidFill>
        <a:ln xmlns:a="http://schemas.openxmlformats.org/drawingml/2006/main">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userShapes>
</file>

<file path=ppt/drawings/drawing2.xml><?xml version="1.0" encoding="utf-8"?>
<c:userShapes xmlns:c="http://schemas.openxmlformats.org/drawingml/2006/chart">
  <cdr:relSizeAnchor xmlns:cdr="http://schemas.openxmlformats.org/drawingml/2006/chartDrawing">
    <cdr:from>
      <cdr:x>0.37125</cdr:x>
      <cdr:y>0.26206</cdr:y>
    </cdr:from>
    <cdr:to>
      <cdr:x>0.38125</cdr:x>
      <cdr:y>0.54284</cdr:y>
    </cdr:to>
    <cdr:sp macro="" textlink="">
      <cdr:nvSpPr>
        <cdr:cNvPr id="2" name="Retângulo 1">
          <a:extLst xmlns:a="http://schemas.openxmlformats.org/drawingml/2006/main">
            <a:ext uri="{FF2B5EF4-FFF2-40B4-BE49-F238E27FC236}">
              <a16:creationId xmlns:a16="http://schemas.microsoft.com/office/drawing/2014/main" id="{9DBD99FF-51F6-4B52-90E3-F7B2F0DD0A17}"/>
            </a:ext>
          </a:extLst>
        </cdr:cNvPr>
        <cdr:cNvSpPr/>
      </cdr:nvSpPr>
      <cdr:spPr>
        <a:xfrm xmlns:a="http://schemas.openxmlformats.org/drawingml/2006/main">
          <a:off x="1697356" y="693420"/>
          <a:ext cx="45719" cy="74295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4C66F-6A4C-4879-8CE4-EE2308D117C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05A7EE6-0600-430A-9C86-92FCD9517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87E9D02-0189-4D9B-B571-5D23187178FA}"/>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5" name="Espaço Reservado para Rodapé 4">
            <a:extLst>
              <a:ext uri="{FF2B5EF4-FFF2-40B4-BE49-F238E27FC236}">
                <a16:creationId xmlns:a16="http://schemas.microsoft.com/office/drawing/2014/main" id="{2654B721-1F2E-4968-AE9B-E38F7B45D0D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87EC875-DAB1-412D-8C20-508099D02919}"/>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345532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37114-0B86-4A6C-96E5-53F106C50B9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9C8B0DE-DD2F-4880-ABE1-E72C43D9CC2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382B44C-D051-4C33-9207-4DA3B2370F7B}"/>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5" name="Espaço Reservado para Rodapé 4">
            <a:extLst>
              <a:ext uri="{FF2B5EF4-FFF2-40B4-BE49-F238E27FC236}">
                <a16:creationId xmlns:a16="http://schemas.microsoft.com/office/drawing/2014/main" id="{B4DDA025-DCC2-417F-BD3F-2B224C1151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523DE6-4504-4FDE-B25B-5B4D170F0499}"/>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184631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6008D7-EC77-4AF7-A7A8-3D03235D1FA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9D963A2-B64A-417B-B9C8-A667BB568B22}"/>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1BFC60D-0109-487F-BBA2-12833150BDF9}"/>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5" name="Espaço Reservado para Rodapé 4">
            <a:extLst>
              <a:ext uri="{FF2B5EF4-FFF2-40B4-BE49-F238E27FC236}">
                <a16:creationId xmlns:a16="http://schemas.microsoft.com/office/drawing/2014/main" id="{9DC40B6D-B12C-486A-AA7E-F337A03AF60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7E80C34-0771-4B99-913C-BB45B7DEB22E}"/>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112236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1C1A4-AF71-4136-BF42-62EF14A85AC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B62ACB1-190C-46A7-9413-EBE5286F82D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1A7ECDE-E7B2-441A-882E-46F1EEF8A197}"/>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5" name="Espaço Reservado para Rodapé 4">
            <a:extLst>
              <a:ext uri="{FF2B5EF4-FFF2-40B4-BE49-F238E27FC236}">
                <a16:creationId xmlns:a16="http://schemas.microsoft.com/office/drawing/2014/main" id="{D001B079-F4FE-4F17-B3D1-30D92BE125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BDF95E0-16DF-45B5-B469-C3A35C0F2051}"/>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172060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0644D7-ED3B-4424-AF7C-29D30859EB6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DE00422-354F-4806-9BB4-3165F13A4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A498AAE-3AAE-4700-B5C1-BB9848B8474C}"/>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5" name="Espaço Reservado para Rodapé 4">
            <a:extLst>
              <a:ext uri="{FF2B5EF4-FFF2-40B4-BE49-F238E27FC236}">
                <a16:creationId xmlns:a16="http://schemas.microsoft.com/office/drawing/2014/main" id="{2DA565C5-CB38-4805-975A-52957A56978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E025FB-6DF5-4E43-B52A-D7C204DF013C}"/>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130594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18CE2-4CBF-4536-B12E-356DB73F1E9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9294369-434C-4B24-994D-7DFD7DC1FFA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AF23854-B76C-489D-990E-469CC385F1C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CA13C85-48FD-47B0-AEDF-7073CA12B85A}"/>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6" name="Espaço Reservado para Rodapé 5">
            <a:extLst>
              <a:ext uri="{FF2B5EF4-FFF2-40B4-BE49-F238E27FC236}">
                <a16:creationId xmlns:a16="http://schemas.microsoft.com/office/drawing/2014/main" id="{91B1DEF9-0B51-459A-A9A6-0AB41810F11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11F42B5-4F07-49DC-B9C5-72C65EAF3E9C}"/>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226606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3F590-82C7-4B1D-8080-66761871D4B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6160918-E6FC-45CF-9E4B-6D2869951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CC643CB-98AF-469D-82D9-DE43F568EBD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B687AB2-027F-4925-97FD-48408DD32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07318B9-B30D-4512-B5C3-01BA7DF0C67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54BADAB-9102-42BC-A1DF-E930030B47F9}"/>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8" name="Espaço Reservado para Rodapé 7">
            <a:extLst>
              <a:ext uri="{FF2B5EF4-FFF2-40B4-BE49-F238E27FC236}">
                <a16:creationId xmlns:a16="http://schemas.microsoft.com/office/drawing/2014/main" id="{BF5A66CB-DBCB-4F98-953B-8A83DA4805C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BB1C33EA-FCCB-49B1-B520-9F494F6ACD59}"/>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322089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5E1D4-4597-42F8-9D72-4E9149EB2E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E606D67-2E82-4991-B6C2-6392427C5494}"/>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4" name="Espaço Reservado para Rodapé 3">
            <a:extLst>
              <a:ext uri="{FF2B5EF4-FFF2-40B4-BE49-F238E27FC236}">
                <a16:creationId xmlns:a16="http://schemas.microsoft.com/office/drawing/2014/main" id="{3B8709B6-AACA-48BB-91FC-4EC4D638711E}"/>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ED93BE3-2872-4443-8271-2A4E21557EDB}"/>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277212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F113432-3121-48F8-8CB0-460B590ACD7D}"/>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3" name="Espaço Reservado para Rodapé 2">
            <a:extLst>
              <a:ext uri="{FF2B5EF4-FFF2-40B4-BE49-F238E27FC236}">
                <a16:creationId xmlns:a16="http://schemas.microsoft.com/office/drawing/2014/main" id="{BD90FC1C-FBD7-42AB-A833-43187078875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3226AC4-A5E2-4E6E-910A-F5780EF6F0B6}"/>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418966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53429B-C28A-4618-8364-4A0C16A2AAC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FDBDBFB-D9E1-49AF-A937-79CE7B7DD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0010DEC-3D0C-4865-8A5D-8385DA0EA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4B1D0D7-562E-4F87-8E03-97EDFE567981}"/>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6" name="Espaço Reservado para Rodapé 5">
            <a:extLst>
              <a:ext uri="{FF2B5EF4-FFF2-40B4-BE49-F238E27FC236}">
                <a16:creationId xmlns:a16="http://schemas.microsoft.com/office/drawing/2014/main" id="{6EA16B35-7F9E-40B8-AF23-A58EA57B8BD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C79E982-74D4-4256-B15F-2912FDDE1B15}"/>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361708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B47272-8EA8-4CF3-BC1B-07D1985303D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A7181DE-8073-4AFB-A2C9-3A1E8B90C3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3C8782C-4FA8-4ED7-8E7D-9FFF78E4F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2BCF4D1-324B-4928-8CFD-7FE35D94490D}"/>
              </a:ext>
            </a:extLst>
          </p:cNvPr>
          <p:cNvSpPr>
            <a:spLocks noGrp="1"/>
          </p:cNvSpPr>
          <p:nvPr>
            <p:ph type="dt" sz="half" idx="10"/>
          </p:nvPr>
        </p:nvSpPr>
        <p:spPr/>
        <p:txBody>
          <a:bodyPr/>
          <a:lstStyle/>
          <a:p>
            <a:fld id="{ABD02AFC-0E59-4148-8960-CEA1A43BFDD2}" type="datetimeFigureOut">
              <a:rPr lang="pt-BR" smtClean="0"/>
              <a:t>30/04/2020</a:t>
            </a:fld>
            <a:endParaRPr lang="pt-BR"/>
          </a:p>
        </p:txBody>
      </p:sp>
      <p:sp>
        <p:nvSpPr>
          <p:cNvPr id="6" name="Espaço Reservado para Rodapé 5">
            <a:extLst>
              <a:ext uri="{FF2B5EF4-FFF2-40B4-BE49-F238E27FC236}">
                <a16:creationId xmlns:a16="http://schemas.microsoft.com/office/drawing/2014/main" id="{0F9C8A34-19E9-4A53-8EC6-2EF9332DA5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0DF8957-2E0C-4A51-AE76-2EE1E8AFB673}"/>
              </a:ext>
            </a:extLst>
          </p:cNvPr>
          <p:cNvSpPr>
            <a:spLocks noGrp="1"/>
          </p:cNvSpPr>
          <p:nvPr>
            <p:ph type="sldNum" sz="quarter" idx="12"/>
          </p:nvPr>
        </p:nvSpPr>
        <p:spPr/>
        <p:txBody>
          <a:bodyPr/>
          <a:lstStyle/>
          <a:p>
            <a:fld id="{A4E72C8F-CBC4-4FAC-9908-BAC7185C4B30}" type="slidenum">
              <a:rPr lang="pt-BR" smtClean="0"/>
              <a:t>‹nº›</a:t>
            </a:fld>
            <a:endParaRPr lang="pt-BR"/>
          </a:p>
        </p:txBody>
      </p:sp>
    </p:spTree>
    <p:extLst>
      <p:ext uri="{BB962C8B-B14F-4D97-AF65-F5344CB8AC3E}">
        <p14:creationId xmlns:p14="http://schemas.microsoft.com/office/powerpoint/2010/main" val="6115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8DD5F97-1F43-43C1-93ED-151A13CA4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1D5CDDF-CBF3-4F8B-8969-172347060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CD96FE3-7D7B-4A42-ABAD-B2F9FAE84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02AFC-0E59-4148-8960-CEA1A43BFDD2}" type="datetimeFigureOut">
              <a:rPr lang="pt-BR" smtClean="0"/>
              <a:t>30/04/2020</a:t>
            </a:fld>
            <a:endParaRPr lang="pt-BR"/>
          </a:p>
        </p:txBody>
      </p:sp>
      <p:sp>
        <p:nvSpPr>
          <p:cNvPr id="5" name="Espaço Reservado para Rodapé 4">
            <a:extLst>
              <a:ext uri="{FF2B5EF4-FFF2-40B4-BE49-F238E27FC236}">
                <a16:creationId xmlns:a16="http://schemas.microsoft.com/office/drawing/2014/main" id="{013DAB61-1DC1-4174-AC2C-116F77308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BEE27C4-29B9-4F1D-98A6-3551C73D0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72C8F-CBC4-4FAC-9908-BAC7185C4B30}" type="slidenum">
              <a:rPr lang="pt-BR" smtClean="0"/>
              <a:t>‹nº›</a:t>
            </a:fld>
            <a:endParaRPr lang="pt-BR"/>
          </a:p>
        </p:txBody>
      </p:sp>
    </p:spTree>
    <p:extLst>
      <p:ext uri="{BB962C8B-B14F-4D97-AF65-F5344CB8AC3E}">
        <p14:creationId xmlns:p14="http://schemas.microsoft.com/office/powerpoint/2010/main" val="2915751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chart" Target="../charts/chart9.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slide" Target="slide8.xml"/><Relationship Id="rId5" Type="http://schemas.openxmlformats.org/officeDocument/2006/relationships/image" Target="../media/image4.png"/><Relationship Id="rId4" Type="http://schemas.openxmlformats.org/officeDocument/2006/relationships/chart" Target="../charts/char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9061B-6519-490F-807C-3829B97E4503}"/>
              </a:ext>
            </a:extLst>
          </p:cNvPr>
          <p:cNvSpPr>
            <a:spLocks noGrp="1"/>
          </p:cNvSpPr>
          <p:nvPr>
            <p:ph type="ctrTitle"/>
          </p:nvPr>
        </p:nvSpPr>
        <p:spPr>
          <a:xfrm>
            <a:off x="1694480" y="1994316"/>
            <a:ext cx="9144000" cy="2387600"/>
          </a:xfrm>
        </p:spPr>
        <p:txBody>
          <a:bodyPr>
            <a:normAutofit fontScale="90000"/>
          </a:bodyPr>
          <a:lstStyle/>
          <a:p>
            <a:r>
              <a:rPr lang="pt-BR" b="1" dirty="0">
                <a:solidFill>
                  <a:schemeClr val="accent1">
                    <a:lumMod val="75000"/>
                  </a:schemeClr>
                </a:solidFill>
              </a:rPr>
              <a:t>Pesquisa de Intenção de Compras</a:t>
            </a:r>
            <a:br>
              <a:rPr lang="pt-BR" b="1" dirty="0">
                <a:solidFill>
                  <a:schemeClr val="accent1">
                    <a:lumMod val="75000"/>
                  </a:schemeClr>
                </a:solidFill>
              </a:rPr>
            </a:br>
            <a:r>
              <a:rPr lang="pt-BR" b="1" dirty="0">
                <a:solidFill>
                  <a:schemeClr val="accent1">
                    <a:lumMod val="75000"/>
                  </a:schemeClr>
                </a:solidFill>
              </a:rPr>
              <a:t>DIA DAS MÃES</a:t>
            </a:r>
            <a:br>
              <a:rPr lang="pt-BR" b="1" dirty="0">
                <a:solidFill>
                  <a:schemeClr val="accent1">
                    <a:lumMod val="75000"/>
                  </a:schemeClr>
                </a:solidFill>
              </a:rPr>
            </a:br>
            <a:r>
              <a:rPr lang="pt-BR" sz="2200" b="1" dirty="0">
                <a:solidFill>
                  <a:schemeClr val="accent1">
                    <a:lumMod val="75000"/>
                  </a:schemeClr>
                </a:solidFill>
              </a:rPr>
              <a:t>abril de 2020</a:t>
            </a:r>
          </a:p>
        </p:txBody>
      </p:sp>
      <p:pic>
        <p:nvPicPr>
          <p:cNvPr id="4" name="Imagem 3">
            <a:extLst>
              <a:ext uri="{FF2B5EF4-FFF2-40B4-BE49-F238E27FC236}">
                <a16:creationId xmlns:a16="http://schemas.microsoft.com/office/drawing/2014/main" id="{B0E7B49E-FEC6-48D6-80DD-75F3C1407E9C}"/>
              </a:ext>
            </a:extLst>
          </p:cNvPr>
          <p:cNvPicPr>
            <a:picLocks noChangeAspect="1"/>
          </p:cNvPicPr>
          <p:nvPr/>
        </p:nvPicPr>
        <p:blipFill>
          <a:blip r:embed="rId2"/>
          <a:stretch>
            <a:fillRect/>
          </a:stretch>
        </p:blipFill>
        <p:spPr>
          <a:xfrm>
            <a:off x="4862512" y="4588707"/>
            <a:ext cx="2466975" cy="1847850"/>
          </a:xfrm>
          <a:prstGeom prst="rect">
            <a:avLst/>
          </a:prstGeom>
        </p:spPr>
      </p:pic>
      <p:pic>
        <p:nvPicPr>
          <p:cNvPr id="5" name="Imagem 4">
            <a:extLst>
              <a:ext uri="{FF2B5EF4-FFF2-40B4-BE49-F238E27FC236}">
                <a16:creationId xmlns:a16="http://schemas.microsoft.com/office/drawing/2014/main" id="{386E9F5B-980B-4FFC-A9DA-23C886A53AA2}"/>
              </a:ext>
            </a:extLst>
          </p:cNvPr>
          <p:cNvPicPr>
            <a:picLocks noChangeAspect="1"/>
          </p:cNvPicPr>
          <p:nvPr/>
        </p:nvPicPr>
        <p:blipFill>
          <a:blip r:embed="rId3"/>
          <a:stretch>
            <a:fillRect/>
          </a:stretch>
        </p:blipFill>
        <p:spPr>
          <a:xfrm>
            <a:off x="4581524" y="273050"/>
            <a:ext cx="3028950" cy="1514475"/>
          </a:xfrm>
          <a:prstGeom prst="rect">
            <a:avLst/>
          </a:prstGeom>
        </p:spPr>
      </p:pic>
    </p:spTree>
    <p:extLst>
      <p:ext uri="{BB962C8B-B14F-4D97-AF65-F5344CB8AC3E}">
        <p14:creationId xmlns:p14="http://schemas.microsoft.com/office/powerpoint/2010/main" val="15917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Preço e Gastos e forma de aquisição</a:t>
            </a:r>
          </a:p>
        </p:txBody>
      </p:sp>
      <p:sp>
        <p:nvSpPr>
          <p:cNvPr id="4" name="CaixaDeTexto 3">
            <a:extLst>
              <a:ext uri="{FF2B5EF4-FFF2-40B4-BE49-F238E27FC236}">
                <a16:creationId xmlns:a16="http://schemas.microsoft.com/office/drawing/2014/main" id="{EB83501A-897E-4ACD-840B-29CFBD1B1E1A}"/>
              </a:ext>
            </a:extLst>
          </p:cNvPr>
          <p:cNvSpPr txBox="1"/>
          <p:nvPr/>
        </p:nvSpPr>
        <p:spPr>
          <a:xfrm>
            <a:off x="5787711" y="2043834"/>
            <a:ext cx="4976445" cy="2893100"/>
          </a:xfrm>
          <a:prstGeom prst="rect">
            <a:avLst/>
          </a:prstGeom>
          <a:noFill/>
        </p:spPr>
        <p:txBody>
          <a:bodyPr wrap="square" rtlCol="0">
            <a:spAutoFit/>
          </a:bodyPr>
          <a:lstStyle/>
          <a:p>
            <a:pPr algn="just"/>
            <a:r>
              <a:rPr lang="pt-BR" sz="1400" dirty="0"/>
              <a:t>Os consumidores que tenderão a gastar mais são aqueles que têm a optar pela realização do consumo via internet, assim como a pagar preços mais elevados.</a:t>
            </a:r>
          </a:p>
          <a:p>
            <a:pPr algn="just"/>
            <a:endParaRPr lang="pt-BR" sz="1400" dirty="0"/>
          </a:p>
          <a:p>
            <a:pPr algn="just"/>
            <a:r>
              <a:rPr lang="pt-BR" sz="1400" dirty="0"/>
              <a:t>Entre os fatores explicativos para este diferencial está tanto o efeito renda, pois esta opção tem preferência mais acentuada por aqueles que declararam maior renda familiar, bem como pela maior diversidade de escolhas, em especial de itens de maior valor adicionado e preços maiores. Produtos estes que tendem a ter maior disponibilidade e divulgação em redes de comércio maiores, comparativamente aos comerciantes locais e pequenos. </a:t>
            </a:r>
          </a:p>
          <a:p>
            <a:pPr algn="just"/>
            <a:endParaRPr lang="pt-BR" sz="1400" dirty="0"/>
          </a:p>
          <a:p>
            <a:pPr algn="just"/>
            <a:endParaRPr lang="pt-BR" sz="1400" dirty="0"/>
          </a:p>
        </p:txBody>
      </p:sp>
      <p:pic>
        <p:nvPicPr>
          <p:cNvPr id="5" name="Imagem 4">
            <a:extLst>
              <a:ext uri="{FF2B5EF4-FFF2-40B4-BE49-F238E27FC236}">
                <a16:creationId xmlns:a16="http://schemas.microsoft.com/office/drawing/2014/main" id="{C0B3613E-818F-40ED-A877-0945CBD40A73}"/>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6" name="Imagem 5">
            <a:extLst>
              <a:ext uri="{FF2B5EF4-FFF2-40B4-BE49-F238E27FC236}">
                <a16:creationId xmlns:a16="http://schemas.microsoft.com/office/drawing/2014/main" id="{AB0E1E87-EC8E-46B7-AF21-84BAA2A8FE64}"/>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11" name="Gráfico 10">
            <a:extLst>
              <a:ext uri="{FF2B5EF4-FFF2-40B4-BE49-F238E27FC236}">
                <a16:creationId xmlns:a16="http://schemas.microsoft.com/office/drawing/2014/main" id="{D090CEA7-29FD-4C0D-B8ED-CE9B537A2C14}"/>
              </a:ext>
            </a:extLst>
          </p:cNvPr>
          <p:cNvGraphicFramePr>
            <a:graphicFrameLocks/>
          </p:cNvGraphicFramePr>
          <p:nvPr>
            <p:extLst>
              <p:ext uri="{D42A27DB-BD31-4B8C-83A1-F6EECF244321}">
                <p14:modId xmlns:p14="http://schemas.microsoft.com/office/powerpoint/2010/main" val="952173858"/>
              </p:ext>
            </p:extLst>
          </p:nvPr>
        </p:nvGraphicFramePr>
        <p:xfrm>
          <a:off x="794806" y="2043835"/>
          <a:ext cx="4705350" cy="3330087"/>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Conector reto 7">
            <a:extLst>
              <a:ext uri="{FF2B5EF4-FFF2-40B4-BE49-F238E27FC236}">
                <a16:creationId xmlns:a16="http://schemas.microsoft.com/office/drawing/2014/main" id="{D88FD09A-C2D8-49DC-8894-199CA77605BB}"/>
              </a:ext>
            </a:extLst>
          </p:cNvPr>
          <p:cNvCxnSpPr>
            <a:cxnSpLocks/>
          </p:cNvCxnSpPr>
          <p:nvPr/>
        </p:nvCxnSpPr>
        <p:spPr>
          <a:xfrm>
            <a:off x="645896" y="2043835"/>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1401C6FB-9C3D-421A-95FD-14887D57CBDD}"/>
              </a:ext>
            </a:extLst>
          </p:cNvPr>
          <p:cNvSpPr txBox="1"/>
          <p:nvPr/>
        </p:nvSpPr>
        <p:spPr>
          <a:xfrm>
            <a:off x="507251" y="1674502"/>
            <a:ext cx="4992905" cy="369332"/>
          </a:xfrm>
          <a:prstGeom prst="rect">
            <a:avLst/>
          </a:prstGeom>
          <a:noFill/>
        </p:spPr>
        <p:txBody>
          <a:bodyPr wrap="none" rtlCol="0">
            <a:spAutoFit/>
          </a:bodyPr>
          <a:lstStyle/>
          <a:p>
            <a:pPr algn="r"/>
            <a:r>
              <a:rPr lang="pt-BR" b="1" dirty="0"/>
              <a:t>F</a:t>
            </a:r>
            <a:r>
              <a:rPr lang="pt-BR" dirty="0"/>
              <a:t>ormas de Aquisição, preço e gastos com presentes</a:t>
            </a:r>
          </a:p>
        </p:txBody>
      </p:sp>
    </p:spTree>
    <p:extLst>
      <p:ext uri="{BB962C8B-B14F-4D97-AF65-F5344CB8AC3E}">
        <p14:creationId xmlns:p14="http://schemas.microsoft.com/office/powerpoint/2010/main" val="390493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070C0"/>
                </a:solidFill>
              </a:rPr>
              <a:t>Projeção</a:t>
            </a:r>
            <a:r>
              <a:rPr lang="pt-BR" b="1" dirty="0">
                <a:solidFill>
                  <a:srgbClr val="0271B6"/>
                </a:solidFill>
              </a:rPr>
              <a:t> de Movimentação Financeira</a:t>
            </a:r>
          </a:p>
        </p:txBody>
      </p:sp>
      <p:sp>
        <p:nvSpPr>
          <p:cNvPr id="5" name="CaixaDeTexto 4">
            <a:extLst>
              <a:ext uri="{FF2B5EF4-FFF2-40B4-BE49-F238E27FC236}">
                <a16:creationId xmlns:a16="http://schemas.microsoft.com/office/drawing/2014/main" id="{FE854AC4-2F6D-4315-BB60-1C18C43C34D5}"/>
              </a:ext>
            </a:extLst>
          </p:cNvPr>
          <p:cNvSpPr txBox="1"/>
          <p:nvPr/>
        </p:nvSpPr>
        <p:spPr>
          <a:xfrm>
            <a:off x="6096000" y="2209978"/>
            <a:ext cx="4976445" cy="4401205"/>
          </a:xfrm>
          <a:prstGeom prst="rect">
            <a:avLst/>
          </a:prstGeom>
          <a:noFill/>
        </p:spPr>
        <p:txBody>
          <a:bodyPr wrap="square" rtlCol="0">
            <a:spAutoFit/>
          </a:bodyPr>
          <a:lstStyle/>
          <a:p>
            <a:pPr algn="just"/>
            <a:r>
              <a:rPr lang="pt-BR" sz="1400" dirty="0"/>
              <a:t>A estimativa leva em consideração o total de habitantes e de famílias do Grande ABC, bem como a proporção destas que declaram intenção em presentear neste Dia das Mães</a:t>
            </a:r>
          </a:p>
          <a:p>
            <a:pPr algn="just"/>
            <a:endParaRPr lang="pt-BR" sz="1400" dirty="0"/>
          </a:p>
          <a:p>
            <a:pPr algn="just"/>
            <a:r>
              <a:rPr lang="pt-BR" sz="1400" dirty="0"/>
              <a:t>Considerando a retração tanto dos preços médios quando do gasto planejado, acompanhado da queda do número médio de pessoas a serem presenteadas, já havia a expectativa de retração na movimentação financeira neste Dia das Mães.</a:t>
            </a:r>
          </a:p>
          <a:p>
            <a:pPr algn="just"/>
            <a:endParaRPr lang="pt-BR" sz="1400" dirty="0"/>
          </a:p>
          <a:p>
            <a:pPr algn="just"/>
            <a:r>
              <a:rPr lang="pt-BR" sz="1400" dirty="0"/>
              <a:t>A projeção é de que a compra de presentes movimente no Grande ABC cerca de R$ 93 milhões neste Dia das Mães. Este resultado representa retração de aproximadamente 30% em relação ao ano passado, já descontando o efeito da inflação.</a:t>
            </a:r>
          </a:p>
          <a:p>
            <a:pPr algn="just"/>
            <a:endParaRPr lang="pt-BR" sz="1400" dirty="0"/>
          </a:p>
          <a:p>
            <a:pPr algn="just"/>
            <a:r>
              <a:rPr lang="pt-BR" sz="1400" dirty="0"/>
              <a:t>Como pode ser visualizado ao lado, desde que o Observatório Econômica começou a realizar esta pesquisa, em 2012, este ano deverá apresentar a pior movimentação financeira da série. </a:t>
            </a:r>
          </a:p>
          <a:p>
            <a:pPr algn="just"/>
            <a:endParaRPr lang="pt-BR" sz="1400" dirty="0"/>
          </a:p>
          <a:p>
            <a:pPr algn="just"/>
            <a:endParaRPr lang="pt-BR" sz="1400" dirty="0"/>
          </a:p>
          <a:p>
            <a:pPr algn="just"/>
            <a:endParaRPr lang="pt-BR" sz="1400" dirty="0"/>
          </a:p>
        </p:txBody>
      </p:sp>
      <p:pic>
        <p:nvPicPr>
          <p:cNvPr id="6" name="Imagem 5">
            <a:extLst>
              <a:ext uri="{FF2B5EF4-FFF2-40B4-BE49-F238E27FC236}">
                <a16:creationId xmlns:a16="http://schemas.microsoft.com/office/drawing/2014/main" id="{35323552-29A6-4E42-918F-CF887ADD2C95}"/>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8" name="Imagem 7">
            <a:extLst>
              <a:ext uri="{FF2B5EF4-FFF2-40B4-BE49-F238E27FC236}">
                <a16:creationId xmlns:a16="http://schemas.microsoft.com/office/drawing/2014/main" id="{A377AA4D-BC33-413B-BCFA-5BCD77836B6E}"/>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10" name="Gráfico 9">
            <a:extLst>
              <a:ext uri="{FF2B5EF4-FFF2-40B4-BE49-F238E27FC236}">
                <a16:creationId xmlns:a16="http://schemas.microsoft.com/office/drawing/2014/main" id="{6427B5E1-AB2C-4E5F-BA0E-9F9B33BF4BBE}"/>
              </a:ext>
            </a:extLst>
          </p:cNvPr>
          <p:cNvGraphicFramePr>
            <a:graphicFrameLocks/>
          </p:cNvGraphicFramePr>
          <p:nvPr>
            <p:extLst>
              <p:ext uri="{D42A27DB-BD31-4B8C-83A1-F6EECF244321}">
                <p14:modId xmlns:p14="http://schemas.microsoft.com/office/powerpoint/2010/main" val="4271827965"/>
              </p:ext>
            </p:extLst>
          </p:nvPr>
        </p:nvGraphicFramePr>
        <p:xfrm>
          <a:off x="691661"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CaixaDeTexto 6">
            <a:extLst>
              <a:ext uri="{FF2B5EF4-FFF2-40B4-BE49-F238E27FC236}">
                <a16:creationId xmlns:a16="http://schemas.microsoft.com/office/drawing/2014/main" id="{641BB0D6-0FC2-4195-AE1A-B7658EF9446C}"/>
              </a:ext>
            </a:extLst>
          </p:cNvPr>
          <p:cNvSpPr txBox="1"/>
          <p:nvPr/>
        </p:nvSpPr>
        <p:spPr>
          <a:xfrm>
            <a:off x="579755" y="1630414"/>
            <a:ext cx="6166112" cy="369332"/>
          </a:xfrm>
          <a:prstGeom prst="rect">
            <a:avLst/>
          </a:prstGeom>
          <a:noFill/>
        </p:spPr>
        <p:txBody>
          <a:bodyPr wrap="none" rtlCol="0">
            <a:spAutoFit/>
          </a:bodyPr>
          <a:lstStyle/>
          <a:p>
            <a:pPr algn="r"/>
            <a:r>
              <a:rPr lang="pt-BR" b="1" dirty="0"/>
              <a:t>M</a:t>
            </a:r>
            <a:r>
              <a:rPr lang="pt-BR" dirty="0"/>
              <a:t>ovimentação Financeira estimada com a compra de presentes</a:t>
            </a:r>
          </a:p>
        </p:txBody>
      </p:sp>
      <p:cxnSp>
        <p:nvCxnSpPr>
          <p:cNvPr id="9" name="Conector reto 8">
            <a:extLst>
              <a:ext uri="{FF2B5EF4-FFF2-40B4-BE49-F238E27FC236}">
                <a16:creationId xmlns:a16="http://schemas.microsoft.com/office/drawing/2014/main" id="{91A2BAF9-2359-43AD-93CF-62AC27EF5915}"/>
              </a:ext>
            </a:extLst>
          </p:cNvPr>
          <p:cNvCxnSpPr>
            <a:cxnSpLocks/>
          </p:cNvCxnSpPr>
          <p:nvPr/>
        </p:nvCxnSpPr>
        <p:spPr>
          <a:xfrm flipV="1">
            <a:off x="737254" y="2006061"/>
            <a:ext cx="5851115" cy="21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AFFCB05B-7085-400B-B77A-C3D4F44232C2}"/>
              </a:ext>
            </a:extLst>
          </p:cNvPr>
          <p:cNvSpPr txBox="1"/>
          <p:nvPr/>
        </p:nvSpPr>
        <p:spPr>
          <a:xfrm>
            <a:off x="737254" y="4830145"/>
            <a:ext cx="3658374" cy="246221"/>
          </a:xfrm>
          <a:prstGeom prst="rect">
            <a:avLst/>
          </a:prstGeom>
          <a:noFill/>
        </p:spPr>
        <p:txBody>
          <a:bodyPr wrap="none" rtlCol="0">
            <a:spAutoFit/>
          </a:bodyPr>
          <a:lstStyle/>
          <a:p>
            <a:r>
              <a:rPr lang="pt-BR" sz="1000" dirty="0"/>
              <a:t>Nota: Os dados acima estão em valore nominais, não deflacionados</a:t>
            </a:r>
          </a:p>
        </p:txBody>
      </p:sp>
    </p:spTree>
    <p:extLst>
      <p:ext uri="{BB962C8B-B14F-4D97-AF65-F5344CB8AC3E}">
        <p14:creationId xmlns:p14="http://schemas.microsoft.com/office/powerpoint/2010/main" val="2810328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Principais Observações</a:t>
            </a:r>
          </a:p>
        </p:txBody>
      </p:sp>
      <p:sp>
        <p:nvSpPr>
          <p:cNvPr id="4" name="CaixaDeTexto 3">
            <a:extLst>
              <a:ext uri="{FF2B5EF4-FFF2-40B4-BE49-F238E27FC236}">
                <a16:creationId xmlns:a16="http://schemas.microsoft.com/office/drawing/2014/main" id="{EB83501A-897E-4ACD-840B-29CFBD1B1E1A}"/>
              </a:ext>
            </a:extLst>
          </p:cNvPr>
          <p:cNvSpPr txBox="1"/>
          <p:nvPr/>
        </p:nvSpPr>
        <p:spPr>
          <a:xfrm>
            <a:off x="539261" y="1695816"/>
            <a:ext cx="10703170" cy="646331"/>
          </a:xfrm>
          <a:prstGeom prst="rect">
            <a:avLst/>
          </a:prstGeom>
          <a:noFill/>
        </p:spPr>
        <p:txBody>
          <a:bodyPr wrap="square" rtlCol="0">
            <a:spAutoFit/>
          </a:bodyPr>
          <a:lstStyle/>
          <a:p>
            <a:pPr marL="285750" indent="-285750" algn="just">
              <a:buFontTx/>
              <a:buChar char="-"/>
            </a:pPr>
            <a:endParaRPr lang="pt-BR" dirty="0">
              <a:solidFill>
                <a:schemeClr val="accent1">
                  <a:lumMod val="50000"/>
                </a:schemeClr>
              </a:solidFill>
            </a:endParaRPr>
          </a:p>
          <a:p>
            <a:pPr algn="just"/>
            <a:endParaRPr lang="pt-BR" dirty="0">
              <a:solidFill>
                <a:schemeClr val="accent1">
                  <a:lumMod val="50000"/>
                </a:schemeClr>
              </a:solidFill>
            </a:endParaRPr>
          </a:p>
        </p:txBody>
      </p:sp>
      <p:pic>
        <p:nvPicPr>
          <p:cNvPr id="5" name="Imagem 4">
            <a:extLst>
              <a:ext uri="{FF2B5EF4-FFF2-40B4-BE49-F238E27FC236}">
                <a16:creationId xmlns:a16="http://schemas.microsoft.com/office/drawing/2014/main" id="{C0B3613E-818F-40ED-A877-0945CBD40A73}"/>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6" name="Imagem 5">
            <a:extLst>
              <a:ext uri="{FF2B5EF4-FFF2-40B4-BE49-F238E27FC236}">
                <a16:creationId xmlns:a16="http://schemas.microsoft.com/office/drawing/2014/main" id="{AB0E1E87-EC8E-46B7-AF21-84BAA2A8FE64}"/>
              </a:ext>
            </a:extLst>
          </p:cNvPr>
          <p:cNvPicPr>
            <a:picLocks noChangeAspect="1"/>
          </p:cNvPicPr>
          <p:nvPr/>
        </p:nvPicPr>
        <p:blipFill>
          <a:blip r:embed="rId3"/>
          <a:stretch>
            <a:fillRect/>
          </a:stretch>
        </p:blipFill>
        <p:spPr>
          <a:xfrm>
            <a:off x="10599411" y="6056352"/>
            <a:ext cx="1511938" cy="755969"/>
          </a:xfrm>
          <a:prstGeom prst="rect">
            <a:avLst/>
          </a:prstGeom>
        </p:spPr>
      </p:pic>
      <p:sp>
        <p:nvSpPr>
          <p:cNvPr id="7" name="CaixaDeTexto 6">
            <a:extLst>
              <a:ext uri="{FF2B5EF4-FFF2-40B4-BE49-F238E27FC236}">
                <a16:creationId xmlns:a16="http://schemas.microsoft.com/office/drawing/2014/main" id="{EF61132E-2711-46F2-9B78-BA4448BE97A0}"/>
              </a:ext>
            </a:extLst>
          </p:cNvPr>
          <p:cNvSpPr txBox="1"/>
          <p:nvPr/>
        </p:nvSpPr>
        <p:spPr>
          <a:xfrm>
            <a:off x="381001" y="1325563"/>
            <a:ext cx="9479856" cy="4524315"/>
          </a:xfrm>
          <a:prstGeom prst="rect">
            <a:avLst/>
          </a:prstGeom>
          <a:noFill/>
        </p:spPr>
        <p:txBody>
          <a:bodyPr wrap="square" rtlCol="0">
            <a:spAutoFit/>
          </a:bodyPr>
          <a:lstStyle/>
          <a:p>
            <a:pPr marL="285750" indent="-285750" algn="just">
              <a:buFontTx/>
              <a:buChar char="-"/>
            </a:pPr>
            <a:r>
              <a:rPr lang="pt-BR" dirty="0">
                <a:solidFill>
                  <a:srgbClr val="002060"/>
                </a:solidFill>
              </a:rPr>
              <a:t>Queda no nível de renda das famílias</a:t>
            </a:r>
          </a:p>
          <a:p>
            <a:pPr marL="285750" indent="-285750" algn="just">
              <a:buFontTx/>
              <a:buChar char="-"/>
            </a:pPr>
            <a:endParaRPr lang="pt-BR" dirty="0">
              <a:solidFill>
                <a:srgbClr val="002060"/>
              </a:solidFill>
            </a:endParaRPr>
          </a:p>
          <a:p>
            <a:pPr marL="285750" indent="-285750" algn="just">
              <a:buFontTx/>
              <a:buChar char="-"/>
            </a:pPr>
            <a:r>
              <a:rPr lang="pt-BR" dirty="0">
                <a:solidFill>
                  <a:srgbClr val="002060"/>
                </a:solidFill>
              </a:rPr>
              <a:t>Redução do número de pessoas que se pretende presentear</a:t>
            </a:r>
          </a:p>
          <a:p>
            <a:pPr marL="285750" indent="-285750" algn="just">
              <a:buFontTx/>
              <a:buChar char="-"/>
            </a:pPr>
            <a:endParaRPr lang="pt-BR" dirty="0">
              <a:solidFill>
                <a:srgbClr val="002060"/>
              </a:solidFill>
            </a:endParaRPr>
          </a:p>
          <a:p>
            <a:pPr marL="285750" indent="-285750" algn="just">
              <a:buFontTx/>
              <a:buChar char="-"/>
            </a:pPr>
            <a:r>
              <a:rPr lang="pt-BR" dirty="0">
                <a:solidFill>
                  <a:srgbClr val="002060"/>
                </a:solidFill>
              </a:rPr>
              <a:t>Redução do preço médio a ser pago por presente</a:t>
            </a:r>
          </a:p>
          <a:p>
            <a:pPr marL="285750" indent="-285750" algn="just">
              <a:buFontTx/>
              <a:buChar char="-"/>
            </a:pPr>
            <a:endParaRPr lang="pt-BR" dirty="0">
              <a:solidFill>
                <a:srgbClr val="002060"/>
              </a:solidFill>
            </a:endParaRPr>
          </a:p>
          <a:p>
            <a:pPr marL="285750" indent="-285750" algn="just">
              <a:buFontTx/>
              <a:buChar char="-"/>
            </a:pPr>
            <a:r>
              <a:rPr lang="pt-BR" dirty="0">
                <a:solidFill>
                  <a:srgbClr val="002060"/>
                </a:solidFill>
              </a:rPr>
              <a:t>Redução do total de gastos planejados pelas famílias com a compra de presentes neste Dia das Mães</a:t>
            </a:r>
          </a:p>
          <a:p>
            <a:pPr marL="285750" indent="-285750" algn="just">
              <a:buFontTx/>
              <a:buChar char="-"/>
            </a:pPr>
            <a:endParaRPr lang="pt-BR" dirty="0">
              <a:solidFill>
                <a:srgbClr val="002060"/>
              </a:solidFill>
            </a:endParaRPr>
          </a:p>
          <a:p>
            <a:pPr marL="285750" indent="-285750" algn="just">
              <a:buFontTx/>
              <a:buChar char="-"/>
            </a:pPr>
            <a:r>
              <a:rPr lang="pt-BR" dirty="0">
                <a:solidFill>
                  <a:srgbClr val="002060"/>
                </a:solidFill>
              </a:rPr>
              <a:t>Ampliação da opção de compras via internet, dadas as atuais restrições impostas pelas ações de distanciamento social</a:t>
            </a:r>
          </a:p>
          <a:p>
            <a:pPr marL="285750" indent="-285750" algn="just">
              <a:buFontTx/>
              <a:buChar char="-"/>
            </a:pPr>
            <a:endParaRPr lang="pt-BR" dirty="0">
              <a:solidFill>
                <a:srgbClr val="002060"/>
              </a:solidFill>
            </a:endParaRPr>
          </a:p>
          <a:p>
            <a:pPr marL="285750" indent="-285750" algn="just">
              <a:buFontTx/>
              <a:buChar char="-"/>
            </a:pPr>
            <a:r>
              <a:rPr lang="pt-BR" dirty="0">
                <a:solidFill>
                  <a:srgbClr val="002060"/>
                </a:solidFill>
              </a:rPr>
              <a:t>Redução da movimentação financeira a ser proporcionada pela compra de presentes neste ano de 2020 comparado aos anos anteriores.</a:t>
            </a:r>
          </a:p>
          <a:p>
            <a:pPr algn="just"/>
            <a:endParaRPr lang="pt-BR" dirty="0">
              <a:solidFill>
                <a:srgbClr val="002060"/>
              </a:solidFill>
            </a:endParaRPr>
          </a:p>
          <a:p>
            <a:pPr algn="just"/>
            <a:endParaRPr lang="pt-BR" dirty="0">
              <a:solidFill>
                <a:srgbClr val="002060"/>
              </a:solidFill>
            </a:endParaRPr>
          </a:p>
        </p:txBody>
      </p:sp>
    </p:spTree>
    <p:extLst>
      <p:ext uri="{BB962C8B-B14F-4D97-AF65-F5344CB8AC3E}">
        <p14:creationId xmlns:p14="http://schemas.microsoft.com/office/powerpoint/2010/main" val="141945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370253"/>
            <a:ext cx="10515600" cy="1325563"/>
          </a:xfrm>
        </p:spPr>
        <p:txBody>
          <a:bodyPr/>
          <a:lstStyle/>
          <a:p>
            <a:r>
              <a:rPr lang="pt-BR" b="1" dirty="0">
                <a:solidFill>
                  <a:schemeClr val="accent1">
                    <a:lumMod val="75000"/>
                  </a:schemeClr>
                </a:solidFill>
              </a:rPr>
              <a:t>EQUIPE do OBSERVATÓRIO ECONÔMICO</a:t>
            </a:r>
            <a:br>
              <a:rPr lang="pt-BR" b="1" dirty="0">
                <a:solidFill>
                  <a:schemeClr val="accent1">
                    <a:lumMod val="75000"/>
                  </a:schemeClr>
                </a:solidFill>
              </a:rPr>
            </a:br>
            <a:endParaRPr lang="pt-BR" b="1" dirty="0">
              <a:solidFill>
                <a:schemeClr val="accent1">
                  <a:lumMod val="75000"/>
                </a:schemeClr>
              </a:solidFill>
            </a:endParaRPr>
          </a:p>
        </p:txBody>
      </p:sp>
      <p:sp>
        <p:nvSpPr>
          <p:cNvPr id="4" name="CaixaDeTexto 3">
            <a:extLst>
              <a:ext uri="{FF2B5EF4-FFF2-40B4-BE49-F238E27FC236}">
                <a16:creationId xmlns:a16="http://schemas.microsoft.com/office/drawing/2014/main" id="{EB83501A-897E-4ACD-840B-29CFBD1B1E1A}"/>
              </a:ext>
            </a:extLst>
          </p:cNvPr>
          <p:cNvSpPr txBox="1"/>
          <p:nvPr/>
        </p:nvSpPr>
        <p:spPr>
          <a:xfrm>
            <a:off x="329591" y="1221149"/>
            <a:ext cx="10703170" cy="5262979"/>
          </a:xfrm>
          <a:prstGeom prst="rect">
            <a:avLst/>
          </a:prstGeom>
          <a:noFill/>
        </p:spPr>
        <p:txBody>
          <a:bodyPr wrap="square" rtlCol="0">
            <a:spAutoFit/>
          </a:bodyPr>
          <a:lstStyle/>
          <a:p>
            <a:pPr algn="just"/>
            <a:endParaRPr lang="pt-BR" sz="1600" dirty="0">
              <a:solidFill>
                <a:srgbClr val="002060"/>
              </a:solidFill>
            </a:endParaRPr>
          </a:p>
          <a:p>
            <a:pPr marL="285750" indent="-285750" algn="just">
              <a:buFontTx/>
              <a:buChar char="-"/>
            </a:pPr>
            <a:r>
              <a:rPr lang="pt-BR" sz="1600" dirty="0">
                <a:solidFill>
                  <a:srgbClr val="002060"/>
                </a:solidFill>
              </a:rPr>
              <a:t>Prof. Dr. Marcio Araújo </a:t>
            </a:r>
            <a:r>
              <a:rPr lang="pt-BR" sz="1600" dirty="0" err="1">
                <a:solidFill>
                  <a:srgbClr val="002060"/>
                </a:solidFill>
              </a:rPr>
              <a:t>Oliverio</a:t>
            </a:r>
            <a:endParaRPr lang="pt-BR" sz="1600" dirty="0">
              <a:solidFill>
                <a:srgbClr val="002060"/>
              </a:solidFill>
            </a:endParaRPr>
          </a:p>
          <a:p>
            <a:pPr algn="just"/>
            <a:r>
              <a:rPr lang="pt-BR" sz="1600" dirty="0">
                <a:solidFill>
                  <a:srgbClr val="002060"/>
                </a:solidFill>
              </a:rPr>
              <a:t>     Reitor da Universidade Metodista de São Paulo</a:t>
            </a:r>
          </a:p>
          <a:p>
            <a:pPr algn="just"/>
            <a:endParaRPr lang="pt-BR" sz="1600" dirty="0">
              <a:solidFill>
                <a:srgbClr val="002060"/>
              </a:solidFill>
            </a:endParaRPr>
          </a:p>
          <a:p>
            <a:pPr marL="285750" indent="-285750" algn="just">
              <a:buFontTx/>
              <a:buChar char="-"/>
            </a:pPr>
            <a:r>
              <a:rPr lang="pt-BR" sz="1600" dirty="0">
                <a:solidFill>
                  <a:srgbClr val="002060"/>
                </a:solidFill>
              </a:rPr>
              <a:t>Prof. Ms. Marcelo Santos</a:t>
            </a:r>
          </a:p>
          <a:p>
            <a:pPr algn="just"/>
            <a:r>
              <a:rPr lang="pt-BR" sz="1600" dirty="0">
                <a:solidFill>
                  <a:srgbClr val="002060"/>
                </a:solidFill>
              </a:rPr>
              <a:t>      Diretor do Campus Rudge Ramos</a:t>
            </a:r>
          </a:p>
          <a:p>
            <a:pPr marL="285750" indent="-285750" algn="just">
              <a:buFontTx/>
              <a:buChar char="-"/>
            </a:pPr>
            <a:endParaRPr lang="pt-BR" sz="1600" dirty="0">
              <a:solidFill>
                <a:srgbClr val="002060"/>
              </a:solidFill>
            </a:endParaRPr>
          </a:p>
          <a:p>
            <a:pPr marL="285750" indent="-285750" algn="just">
              <a:buFontTx/>
              <a:buChar char="-"/>
            </a:pPr>
            <a:r>
              <a:rPr lang="pt-BR" sz="1600" dirty="0">
                <a:solidFill>
                  <a:srgbClr val="002060"/>
                </a:solidFill>
              </a:rPr>
              <a:t>Prof.ª  </a:t>
            </a:r>
            <a:r>
              <a:rPr lang="pt-BR" sz="1600" dirty="0" err="1">
                <a:solidFill>
                  <a:srgbClr val="002060"/>
                </a:solidFill>
              </a:rPr>
              <a:t>Ms</a:t>
            </a:r>
            <a:r>
              <a:rPr lang="pt-BR" sz="1600" dirty="0">
                <a:solidFill>
                  <a:srgbClr val="002060"/>
                </a:solidFill>
              </a:rPr>
              <a:t>ª Silvia Cristina da Silva Okabayashi</a:t>
            </a:r>
          </a:p>
          <a:p>
            <a:pPr algn="just"/>
            <a:r>
              <a:rPr lang="pt-BR" sz="1600" dirty="0">
                <a:solidFill>
                  <a:srgbClr val="002060"/>
                </a:solidFill>
              </a:rPr>
              <a:t>      Coordenadora do Curso de Ciências Econômicas</a:t>
            </a:r>
          </a:p>
          <a:p>
            <a:pPr algn="just"/>
            <a:endParaRPr lang="pt-BR" sz="1600" dirty="0">
              <a:solidFill>
                <a:srgbClr val="002060"/>
              </a:solidFill>
            </a:endParaRPr>
          </a:p>
          <a:p>
            <a:pPr algn="just"/>
            <a:r>
              <a:rPr lang="pt-BR" sz="1600" dirty="0">
                <a:solidFill>
                  <a:srgbClr val="002060"/>
                </a:solidFill>
              </a:rPr>
              <a:t>     Prof. Dr. Sandro Renato Maskio</a:t>
            </a:r>
          </a:p>
          <a:p>
            <a:pPr algn="just"/>
            <a:r>
              <a:rPr lang="pt-BR" sz="1600" dirty="0">
                <a:solidFill>
                  <a:srgbClr val="002060"/>
                </a:solidFill>
              </a:rPr>
              <a:t>     Coordenador de Estudos</a:t>
            </a:r>
          </a:p>
          <a:p>
            <a:pPr algn="just"/>
            <a:endParaRPr lang="pt-BR" sz="1600" dirty="0">
              <a:solidFill>
                <a:srgbClr val="002060"/>
              </a:solidFill>
            </a:endParaRPr>
          </a:p>
          <a:p>
            <a:pPr marL="285750" indent="-285750" algn="just">
              <a:buFontTx/>
              <a:buChar char="-"/>
            </a:pPr>
            <a:r>
              <a:rPr lang="pt-BR" sz="1600" dirty="0">
                <a:solidFill>
                  <a:srgbClr val="002060"/>
                </a:solidFill>
              </a:rPr>
              <a:t>Prof. Dr. Moisés Pais dos Santos</a:t>
            </a:r>
          </a:p>
          <a:p>
            <a:pPr algn="just"/>
            <a:r>
              <a:rPr lang="pt-BR" sz="1600" dirty="0">
                <a:solidFill>
                  <a:srgbClr val="002060"/>
                </a:solidFill>
              </a:rPr>
              <a:t>     Professor Pesquisador</a:t>
            </a:r>
          </a:p>
          <a:p>
            <a:pPr algn="just"/>
            <a:endParaRPr lang="pt-BR" sz="1600" dirty="0">
              <a:solidFill>
                <a:srgbClr val="002060"/>
              </a:solidFill>
            </a:endParaRPr>
          </a:p>
          <a:p>
            <a:pPr marL="285750" indent="-285750" algn="just">
              <a:buFontTx/>
              <a:buChar char="-"/>
            </a:pPr>
            <a:r>
              <a:rPr lang="pt-BR" sz="1600" dirty="0">
                <a:solidFill>
                  <a:srgbClr val="002060"/>
                </a:solidFill>
              </a:rPr>
              <a:t>Natasha </a:t>
            </a:r>
            <a:r>
              <a:rPr lang="pt-BR" sz="1600" dirty="0" err="1">
                <a:solidFill>
                  <a:srgbClr val="002060"/>
                </a:solidFill>
              </a:rPr>
              <a:t>Jaccoud</a:t>
            </a:r>
            <a:endParaRPr lang="pt-BR" sz="1600" dirty="0">
              <a:solidFill>
                <a:srgbClr val="002060"/>
              </a:solidFill>
            </a:endParaRPr>
          </a:p>
          <a:p>
            <a:pPr algn="just"/>
            <a:r>
              <a:rPr lang="pt-BR" sz="1600" dirty="0">
                <a:solidFill>
                  <a:srgbClr val="002060"/>
                </a:solidFill>
              </a:rPr>
              <a:t>     Estagiária</a:t>
            </a:r>
          </a:p>
          <a:p>
            <a:pPr algn="just"/>
            <a:r>
              <a:rPr lang="pt-BR" sz="1600" dirty="0">
                <a:solidFill>
                  <a:srgbClr val="002060"/>
                </a:solidFill>
              </a:rPr>
              <a:t>     Graduanda em Ciências Econômicas</a:t>
            </a:r>
          </a:p>
          <a:p>
            <a:pPr algn="just"/>
            <a:endParaRPr lang="pt-BR" sz="1600" dirty="0">
              <a:solidFill>
                <a:srgbClr val="002060"/>
              </a:solidFill>
            </a:endParaRPr>
          </a:p>
          <a:p>
            <a:pPr algn="just"/>
            <a:endParaRPr lang="pt-BR" sz="1600" dirty="0">
              <a:solidFill>
                <a:srgbClr val="002060"/>
              </a:solidFill>
            </a:endParaRPr>
          </a:p>
        </p:txBody>
      </p:sp>
      <p:pic>
        <p:nvPicPr>
          <p:cNvPr id="5" name="Imagem 4">
            <a:extLst>
              <a:ext uri="{FF2B5EF4-FFF2-40B4-BE49-F238E27FC236}">
                <a16:creationId xmlns:a16="http://schemas.microsoft.com/office/drawing/2014/main" id="{C0B3613E-818F-40ED-A877-0945CBD40A73}"/>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6" name="Imagem 5">
            <a:extLst>
              <a:ext uri="{FF2B5EF4-FFF2-40B4-BE49-F238E27FC236}">
                <a16:creationId xmlns:a16="http://schemas.microsoft.com/office/drawing/2014/main" id="{AB0E1E87-EC8E-46B7-AF21-84BAA2A8FE64}"/>
              </a:ext>
            </a:extLst>
          </p:cNvPr>
          <p:cNvPicPr>
            <a:picLocks noChangeAspect="1"/>
          </p:cNvPicPr>
          <p:nvPr/>
        </p:nvPicPr>
        <p:blipFill>
          <a:blip r:embed="rId3"/>
          <a:stretch>
            <a:fillRect/>
          </a:stretch>
        </p:blipFill>
        <p:spPr>
          <a:xfrm>
            <a:off x="10599411" y="6056352"/>
            <a:ext cx="1511938" cy="755969"/>
          </a:xfrm>
          <a:prstGeom prst="rect">
            <a:avLst/>
          </a:prstGeom>
        </p:spPr>
      </p:pic>
    </p:spTree>
    <p:extLst>
      <p:ext uri="{BB962C8B-B14F-4D97-AF65-F5344CB8AC3E}">
        <p14:creationId xmlns:p14="http://schemas.microsoft.com/office/powerpoint/2010/main" val="311779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A pesquisa</a:t>
            </a:r>
          </a:p>
        </p:txBody>
      </p:sp>
      <p:sp>
        <p:nvSpPr>
          <p:cNvPr id="3" name="CaixaDeTexto 2">
            <a:extLst>
              <a:ext uri="{FF2B5EF4-FFF2-40B4-BE49-F238E27FC236}">
                <a16:creationId xmlns:a16="http://schemas.microsoft.com/office/drawing/2014/main" id="{331493A3-3E76-4492-96AC-52574CB62314}"/>
              </a:ext>
            </a:extLst>
          </p:cNvPr>
          <p:cNvSpPr txBox="1"/>
          <p:nvPr/>
        </p:nvSpPr>
        <p:spPr>
          <a:xfrm>
            <a:off x="717550" y="1582341"/>
            <a:ext cx="10756900" cy="5078313"/>
          </a:xfrm>
          <a:prstGeom prst="rect">
            <a:avLst/>
          </a:prstGeom>
          <a:noFill/>
        </p:spPr>
        <p:txBody>
          <a:bodyPr wrap="square" rtlCol="0">
            <a:spAutoFit/>
          </a:bodyPr>
          <a:lstStyle/>
          <a:p>
            <a:r>
              <a:rPr lang="pt-BR" dirty="0"/>
              <a:t>Esta pesquisa entrevistou 655 pessoas, cujas respostas foram validadas após análise crítica. A pesquisa foi aplicada entre os dias 16 e 26 de abril, tendo a amostra sido distribuída entre os sete municípios do Grande ABC. A aplicação do questionário foi realizada integralmente de maneira eletrônica.</a:t>
            </a:r>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r>
              <a:rPr lang="pt-BR" dirty="0"/>
              <a:t>O nível de confiança da pesquisa é de 95%, com margem de erro de 2,5 pontos percentuais.</a:t>
            </a:r>
          </a:p>
          <a:p>
            <a:endParaRPr lang="pt-BR" dirty="0"/>
          </a:p>
          <a:p>
            <a:endParaRPr lang="pt-BR" dirty="0"/>
          </a:p>
        </p:txBody>
      </p:sp>
      <p:pic>
        <p:nvPicPr>
          <p:cNvPr id="4" name="Imagem 3">
            <a:extLst>
              <a:ext uri="{FF2B5EF4-FFF2-40B4-BE49-F238E27FC236}">
                <a16:creationId xmlns:a16="http://schemas.microsoft.com/office/drawing/2014/main" id="{F7D58FCE-EEA8-4E2A-8821-BB864DFA573A}"/>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5" name="Imagem 4">
            <a:extLst>
              <a:ext uri="{FF2B5EF4-FFF2-40B4-BE49-F238E27FC236}">
                <a16:creationId xmlns:a16="http://schemas.microsoft.com/office/drawing/2014/main" id="{D540C090-3543-4FB0-83D7-1AEB1B2F4FE6}"/>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6" name="Gráfico 5">
            <a:extLst>
              <a:ext uri="{FF2B5EF4-FFF2-40B4-BE49-F238E27FC236}">
                <a16:creationId xmlns:a16="http://schemas.microsoft.com/office/drawing/2014/main" id="{CAF8992A-96A5-40A9-AE59-A111FDF70079}"/>
              </a:ext>
            </a:extLst>
          </p:cNvPr>
          <p:cNvGraphicFramePr>
            <a:graphicFrameLocks/>
          </p:cNvGraphicFramePr>
          <p:nvPr>
            <p:extLst>
              <p:ext uri="{D42A27DB-BD31-4B8C-83A1-F6EECF244321}">
                <p14:modId xmlns:p14="http://schemas.microsoft.com/office/powerpoint/2010/main" val="401732221"/>
              </p:ext>
            </p:extLst>
          </p:nvPr>
        </p:nvGraphicFramePr>
        <p:xfrm>
          <a:off x="717550" y="2623899"/>
          <a:ext cx="4572000" cy="2651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805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6A62D7-C391-462D-8988-DB0151E9BE39}"/>
              </a:ext>
            </a:extLst>
          </p:cNvPr>
          <p:cNvSpPr>
            <a:spLocks noGrp="1"/>
          </p:cNvSpPr>
          <p:nvPr>
            <p:ph type="title"/>
          </p:nvPr>
        </p:nvSpPr>
        <p:spPr>
          <a:xfrm>
            <a:off x="463061" y="47056"/>
            <a:ext cx="10515600" cy="1325563"/>
          </a:xfrm>
        </p:spPr>
        <p:txBody>
          <a:bodyPr/>
          <a:lstStyle/>
          <a:p>
            <a:r>
              <a:rPr lang="pt-BR" b="1" dirty="0">
                <a:solidFill>
                  <a:srgbClr val="0271B6"/>
                </a:solidFill>
              </a:rPr>
              <a:t>A amostra</a:t>
            </a:r>
          </a:p>
        </p:txBody>
      </p:sp>
      <p:sp>
        <p:nvSpPr>
          <p:cNvPr id="8" name="CaixaDeTexto 7">
            <a:extLst>
              <a:ext uri="{FF2B5EF4-FFF2-40B4-BE49-F238E27FC236}">
                <a16:creationId xmlns:a16="http://schemas.microsoft.com/office/drawing/2014/main" id="{E9A92704-A1A4-45AA-82EC-AAB3C0C44E4C}"/>
              </a:ext>
            </a:extLst>
          </p:cNvPr>
          <p:cNvSpPr txBox="1"/>
          <p:nvPr/>
        </p:nvSpPr>
        <p:spPr>
          <a:xfrm>
            <a:off x="5662650" y="3499889"/>
            <a:ext cx="4936761" cy="3108543"/>
          </a:xfrm>
          <a:prstGeom prst="rect">
            <a:avLst/>
          </a:prstGeom>
          <a:noFill/>
        </p:spPr>
        <p:txBody>
          <a:bodyPr wrap="square" rtlCol="0">
            <a:spAutoFit/>
          </a:bodyPr>
          <a:lstStyle/>
          <a:p>
            <a:pPr algn="just"/>
            <a:r>
              <a:rPr lang="pt-BR" sz="1400" dirty="0"/>
              <a:t>A amostra foi composta por aproximadamente 2/3 de mulheres, e 1/3 de homens.</a:t>
            </a:r>
          </a:p>
          <a:p>
            <a:pPr algn="just"/>
            <a:endParaRPr lang="pt-BR" sz="1400" dirty="0"/>
          </a:p>
          <a:p>
            <a:pPr algn="just"/>
            <a:r>
              <a:rPr lang="pt-BR" sz="1400" dirty="0"/>
              <a:t>A idade média dos entrevistados foi de cerca de 30 anos, com forte concentração entre indivíduos na faixa dos 21 aos 29 anos de idade.</a:t>
            </a:r>
          </a:p>
          <a:p>
            <a:pPr algn="just"/>
            <a:endParaRPr lang="pt-BR" sz="1400" dirty="0"/>
          </a:p>
          <a:p>
            <a:pPr algn="just"/>
            <a:r>
              <a:rPr lang="pt-BR" sz="1400" dirty="0"/>
              <a:t>Uma característica notória da composição da amostra foi a queda da renda das famílias comparada à Pesquisa de Intenção de Compras para o Dia das Mães do ano passado. O que é possível observar com a elevação da frequência de famílias nas faixas de menor renda, até 3 Salários Mínimos mensais, e redução da frequência nas faixas superiores.</a:t>
            </a:r>
          </a:p>
          <a:p>
            <a:pPr algn="just"/>
            <a:endParaRPr lang="pt-BR" sz="1400" dirty="0"/>
          </a:p>
        </p:txBody>
      </p:sp>
      <p:pic>
        <p:nvPicPr>
          <p:cNvPr id="9" name="Imagem 8">
            <a:extLst>
              <a:ext uri="{FF2B5EF4-FFF2-40B4-BE49-F238E27FC236}">
                <a16:creationId xmlns:a16="http://schemas.microsoft.com/office/drawing/2014/main" id="{55D5DF30-A423-41A4-8B46-F91B4721FA7E}"/>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10" name="Imagem 9">
            <a:extLst>
              <a:ext uri="{FF2B5EF4-FFF2-40B4-BE49-F238E27FC236}">
                <a16:creationId xmlns:a16="http://schemas.microsoft.com/office/drawing/2014/main" id="{6FD2A62A-BE12-468D-B575-45C241FBB756}"/>
              </a:ext>
            </a:extLst>
          </p:cNvPr>
          <p:cNvPicPr>
            <a:picLocks noChangeAspect="1"/>
          </p:cNvPicPr>
          <p:nvPr/>
        </p:nvPicPr>
        <p:blipFill>
          <a:blip r:embed="rId3"/>
          <a:stretch>
            <a:fillRect/>
          </a:stretch>
        </p:blipFill>
        <p:spPr>
          <a:xfrm>
            <a:off x="10599411" y="6056352"/>
            <a:ext cx="1511938" cy="755969"/>
          </a:xfrm>
          <a:prstGeom prst="rect">
            <a:avLst/>
          </a:prstGeom>
        </p:spPr>
      </p:pic>
      <p:grpSp>
        <p:nvGrpSpPr>
          <p:cNvPr id="12" name="Agrupar 11">
            <a:extLst>
              <a:ext uri="{FF2B5EF4-FFF2-40B4-BE49-F238E27FC236}">
                <a16:creationId xmlns:a16="http://schemas.microsoft.com/office/drawing/2014/main" id="{F816D665-4000-46A5-876D-F0467C2A09E4}"/>
              </a:ext>
            </a:extLst>
          </p:cNvPr>
          <p:cNvGrpSpPr/>
          <p:nvPr/>
        </p:nvGrpSpPr>
        <p:grpSpPr>
          <a:xfrm>
            <a:off x="1083207" y="1338720"/>
            <a:ext cx="3595959" cy="1565698"/>
            <a:chOff x="0" y="0"/>
            <a:chExt cx="3595959" cy="1617133"/>
          </a:xfrm>
          <a:solidFill>
            <a:srgbClr val="0070C0"/>
          </a:solidFill>
        </p:grpSpPr>
        <p:sp>
          <p:nvSpPr>
            <p:cNvPr id="13" name="CaixaDeTexto 2">
              <a:extLst>
                <a:ext uri="{FF2B5EF4-FFF2-40B4-BE49-F238E27FC236}">
                  <a16:creationId xmlns:a16="http://schemas.microsoft.com/office/drawing/2014/main" id="{37685822-A99F-4A9D-98AD-6904B7E4C982}"/>
                </a:ext>
              </a:extLst>
            </p:cNvPr>
            <p:cNvSpPr txBox="1"/>
            <p:nvPr/>
          </p:nvSpPr>
          <p:spPr>
            <a:xfrm>
              <a:off x="0" y="0"/>
              <a:ext cx="2345267" cy="16171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8000" dirty="0">
                  <a:solidFill>
                    <a:schemeClr val="bg2">
                      <a:lumMod val="50000"/>
                    </a:schemeClr>
                  </a:solidFill>
                  <a:sym typeface="Webdings" panose="05030102010509060703" pitchFamily="18" charset="2"/>
                </a:rPr>
                <a:t></a:t>
              </a:r>
              <a:endParaRPr lang="pt-BR" sz="8000" dirty="0">
                <a:solidFill>
                  <a:schemeClr val="bg2">
                    <a:lumMod val="50000"/>
                  </a:schemeClr>
                </a:solidFill>
              </a:endParaRPr>
            </a:p>
          </p:txBody>
        </p:sp>
        <p:sp>
          <p:nvSpPr>
            <p:cNvPr id="14" name="CaixaDeTexto 3">
              <a:extLst>
                <a:ext uri="{FF2B5EF4-FFF2-40B4-BE49-F238E27FC236}">
                  <a16:creationId xmlns:a16="http://schemas.microsoft.com/office/drawing/2014/main" id="{08653674-4E49-4BFD-A1A5-D0312D8539FF}"/>
                </a:ext>
              </a:extLst>
            </p:cNvPr>
            <p:cNvSpPr txBox="1"/>
            <p:nvPr/>
          </p:nvSpPr>
          <p:spPr>
            <a:xfrm>
              <a:off x="751159" y="30694"/>
              <a:ext cx="2844800" cy="1185333"/>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8000" dirty="0">
                  <a:solidFill>
                    <a:schemeClr val="accent1">
                      <a:lumMod val="50000"/>
                    </a:schemeClr>
                  </a:solidFill>
                  <a:sym typeface="Webdings" panose="05030102010509060703" pitchFamily="18" charset="2"/>
                </a:rPr>
                <a:t></a:t>
              </a:r>
              <a:endParaRPr lang="pt-BR" sz="8000" dirty="0">
                <a:solidFill>
                  <a:schemeClr val="accent1">
                    <a:lumMod val="50000"/>
                  </a:schemeClr>
                </a:solidFill>
              </a:endParaRPr>
            </a:p>
          </p:txBody>
        </p:sp>
        <p:sp>
          <p:nvSpPr>
            <p:cNvPr id="15" name="CaixaDeTexto 4">
              <a:extLst>
                <a:ext uri="{FF2B5EF4-FFF2-40B4-BE49-F238E27FC236}">
                  <a16:creationId xmlns:a16="http://schemas.microsoft.com/office/drawing/2014/main" id="{4ABEB06E-2D28-4DAC-919C-82157C7366BB}"/>
                </a:ext>
              </a:extLst>
            </p:cNvPr>
            <p:cNvSpPr txBox="1"/>
            <p:nvPr/>
          </p:nvSpPr>
          <p:spPr>
            <a:xfrm>
              <a:off x="410317" y="1179871"/>
              <a:ext cx="948267" cy="3640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200" b="1" dirty="0">
                  <a:solidFill>
                    <a:sysClr val="windowText" lastClr="000000"/>
                  </a:solidFill>
                  <a:latin typeface="+mj-lt"/>
                </a:rPr>
                <a:t>67%</a:t>
              </a:r>
            </a:p>
          </p:txBody>
        </p:sp>
        <p:sp>
          <p:nvSpPr>
            <p:cNvPr id="16" name="CaixaDeTexto 5">
              <a:extLst>
                <a:ext uri="{FF2B5EF4-FFF2-40B4-BE49-F238E27FC236}">
                  <a16:creationId xmlns:a16="http://schemas.microsoft.com/office/drawing/2014/main" id="{68827656-10B6-485A-A483-FABA6103CBDC}"/>
                </a:ext>
              </a:extLst>
            </p:cNvPr>
            <p:cNvSpPr txBox="1"/>
            <p:nvPr/>
          </p:nvSpPr>
          <p:spPr>
            <a:xfrm>
              <a:off x="1118751" y="1168478"/>
              <a:ext cx="948267" cy="36406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pt-BR" sz="1200" b="1" dirty="0">
                  <a:solidFill>
                    <a:sysClr val="windowText" lastClr="000000"/>
                  </a:solidFill>
                  <a:latin typeface="+mj-lt"/>
                </a:rPr>
                <a:t>33%</a:t>
              </a:r>
            </a:p>
          </p:txBody>
        </p:sp>
      </p:grpSp>
      <p:graphicFrame>
        <p:nvGraphicFramePr>
          <p:cNvPr id="19" name="Gráfico 18">
            <a:extLst>
              <a:ext uri="{FF2B5EF4-FFF2-40B4-BE49-F238E27FC236}">
                <a16:creationId xmlns:a16="http://schemas.microsoft.com/office/drawing/2014/main" id="{EFA42754-B6C4-44B3-9C16-6B7BCC5A1A97}"/>
              </a:ext>
            </a:extLst>
          </p:cNvPr>
          <p:cNvGraphicFramePr>
            <a:graphicFrameLocks/>
          </p:cNvGraphicFramePr>
          <p:nvPr>
            <p:extLst>
              <p:ext uri="{D42A27DB-BD31-4B8C-83A1-F6EECF244321}">
                <p14:modId xmlns:p14="http://schemas.microsoft.com/office/powerpoint/2010/main" val="1760910467"/>
              </p:ext>
            </p:extLst>
          </p:nvPr>
        </p:nvGraphicFramePr>
        <p:xfrm>
          <a:off x="463061" y="3297394"/>
          <a:ext cx="457200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id="{A8042E09-5DB4-403B-B041-4427519A5482}"/>
              </a:ext>
            </a:extLst>
          </p:cNvPr>
          <p:cNvGraphicFramePr>
            <a:graphicFrameLocks/>
          </p:cNvGraphicFramePr>
          <p:nvPr>
            <p:extLst>
              <p:ext uri="{D42A27DB-BD31-4B8C-83A1-F6EECF244321}">
                <p14:modId xmlns:p14="http://schemas.microsoft.com/office/powerpoint/2010/main" val="3805533406"/>
              </p:ext>
            </p:extLst>
          </p:nvPr>
        </p:nvGraphicFramePr>
        <p:xfrm>
          <a:off x="5456339" y="832445"/>
          <a:ext cx="4572000" cy="2646045"/>
        </p:xfrm>
        <a:graphic>
          <a:graphicData uri="http://schemas.openxmlformats.org/drawingml/2006/chart">
            <c:chart xmlns:c="http://schemas.openxmlformats.org/drawingml/2006/chart" xmlns:r="http://schemas.openxmlformats.org/officeDocument/2006/relationships" r:id="rId5"/>
          </a:graphicData>
        </a:graphic>
      </p:graphicFrame>
      <p:sp>
        <p:nvSpPr>
          <p:cNvPr id="3" name="CaixaDeTexto 2">
            <a:extLst>
              <a:ext uri="{FF2B5EF4-FFF2-40B4-BE49-F238E27FC236}">
                <a16:creationId xmlns:a16="http://schemas.microsoft.com/office/drawing/2014/main" id="{42D37C82-6120-4153-9A15-3EED32FC05D3}"/>
              </a:ext>
            </a:extLst>
          </p:cNvPr>
          <p:cNvSpPr txBox="1"/>
          <p:nvPr/>
        </p:nvSpPr>
        <p:spPr>
          <a:xfrm>
            <a:off x="427288" y="1193469"/>
            <a:ext cx="2692405" cy="369332"/>
          </a:xfrm>
          <a:prstGeom prst="rect">
            <a:avLst/>
          </a:prstGeom>
          <a:noFill/>
        </p:spPr>
        <p:txBody>
          <a:bodyPr wrap="none" rtlCol="0">
            <a:spAutoFit/>
          </a:bodyPr>
          <a:lstStyle/>
          <a:p>
            <a:pPr algn="r"/>
            <a:r>
              <a:rPr lang="pt-BR" b="1" dirty="0">
                <a:solidFill>
                  <a:srgbClr val="002060"/>
                </a:solidFill>
              </a:rPr>
              <a:t>G</a:t>
            </a:r>
            <a:r>
              <a:rPr lang="pt-BR" dirty="0"/>
              <a:t>ênero dos entrevistados  </a:t>
            </a:r>
          </a:p>
        </p:txBody>
      </p:sp>
      <p:cxnSp>
        <p:nvCxnSpPr>
          <p:cNvPr id="5" name="Conector reto 4">
            <a:extLst>
              <a:ext uri="{FF2B5EF4-FFF2-40B4-BE49-F238E27FC236}">
                <a16:creationId xmlns:a16="http://schemas.microsoft.com/office/drawing/2014/main" id="{95ABB074-0320-44B6-835C-A104A02AFB61}"/>
              </a:ext>
            </a:extLst>
          </p:cNvPr>
          <p:cNvCxnSpPr/>
          <p:nvPr/>
        </p:nvCxnSpPr>
        <p:spPr>
          <a:xfrm>
            <a:off x="550985" y="1499753"/>
            <a:ext cx="238162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F992CEB5-C091-4C21-A5A5-4C5EE9B92897}"/>
              </a:ext>
            </a:extLst>
          </p:cNvPr>
          <p:cNvSpPr txBox="1"/>
          <p:nvPr/>
        </p:nvSpPr>
        <p:spPr>
          <a:xfrm>
            <a:off x="5349395" y="821852"/>
            <a:ext cx="3436070" cy="369332"/>
          </a:xfrm>
          <a:prstGeom prst="rect">
            <a:avLst/>
          </a:prstGeom>
          <a:noFill/>
        </p:spPr>
        <p:txBody>
          <a:bodyPr wrap="none" rtlCol="0">
            <a:spAutoFit/>
          </a:bodyPr>
          <a:lstStyle/>
          <a:p>
            <a:pPr algn="r"/>
            <a:r>
              <a:rPr lang="pt-BR" dirty="0"/>
              <a:t> </a:t>
            </a:r>
            <a:r>
              <a:rPr lang="pt-BR" b="1" dirty="0"/>
              <a:t>R</a:t>
            </a:r>
            <a:r>
              <a:rPr lang="pt-BR" dirty="0"/>
              <a:t>enda Familiar dos entrevistados  </a:t>
            </a:r>
          </a:p>
        </p:txBody>
      </p:sp>
      <p:cxnSp>
        <p:nvCxnSpPr>
          <p:cNvPr id="21" name="Conector reto 20">
            <a:extLst>
              <a:ext uri="{FF2B5EF4-FFF2-40B4-BE49-F238E27FC236}">
                <a16:creationId xmlns:a16="http://schemas.microsoft.com/office/drawing/2014/main" id="{063E485B-DFAF-4F60-AA6E-6BCC58212D57}"/>
              </a:ext>
            </a:extLst>
          </p:cNvPr>
          <p:cNvCxnSpPr>
            <a:cxnSpLocks/>
          </p:cNvCxnSpPr>
          <p:nvPr/>
        </p:nvCxnSpPr>
        <p:spPr>
          <a:xfrm>
            <a:off x="5520794" y="1173900"/>
            <a:ext cx="308394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BF5E1256-2DCC-44FD-B29B-1CD942463D0B}"/>
              </a:ext>
            </a:extLst>
          </p:cNvPr>
          <p:cNvSpPr txBox="1"/>
          <p:nvPr/>
        </p:nvSpPr>
        <p:spPr>
          <a:xfrm>
            <a:off x="463061" y="3065001"/>
            <a:ext cx="2526205" cy="369332"/>
          </a:xfrm>
          <a:prstGeom prst="rect">
            <a:avLst/>
          </a:prstGeom>
          <a:noFill/>
        </p:spPr>
        <p:txBody>
          <a:bodyPr wrap="none" rtlCol="0">
            <a:spAutoFit/>
          </a:bodyPr>
          <a:lstStyle/>
          <a:p>
            <a:pPr algn="r"/>
            <a:r>
              <a:rPr lang="pt-BR" b="1" dirty="0"/>
              <a:t>I</a:t>
            </a:r>
            <a:r>
              <a:rPr lang="pt-BR" dirty="0"/>
              <a:t>dade dos entrevistados  </a:t>
            </a:r>
          </a:p>
        </p:txBody>
      </p:sp>
      <p:cxnSp>
        <p:nvCxnSpPr>
          <p:cNvPr id="23" name="Conector reto 22">
            <a:extLst>
              <a:ext uri="{FF2B5EF4-FFF2-40B4-BE49-F238E27FC236}">
                <a16:creationId xmlns:a16="http://schemas.microsoft.com/office/drawing/2014/main" id="{70A1BDBE-0BFC-4943-88EB-84DFF581ACB3}"/>
              </a:ext>
            </a:extLst>
          </p:cNvPr>
          <p:cNvCxnSpPr/>
          <p:nvPr/>
        </p:nvCxnSpPr>
        <p:spPr>
          <a:xfrm>
            <a:off x="579614" y="3388231"/>
            <a:ext cx="238162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15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Pessoas a Serem Presenteadas</a:t>
            </a:r>
          </a:p>
        </p:txBody>
      </p:sp>
      <p:sp>
        <p:nvSpPr>
          <p:cNvPr id="6" name="CaixaDeTexto 5">
            <a:extLst>
              <a:ext uri="{FF2B5EF4-FFF2-40B4-BE49-F238E27FC236}">
                <a16:creationId xmlns:a16="http://schemas.microsoft.com/office/drawing/2014/main" id="{F7B3659C-FEDC-4B29-B26A-F70F5D08E37A}"/>
              </a:ext>
            </a:extLst>
          </p:cNvPr>
          <p:cNvSpPr txBox="1"/>
          <p:nvPr/>
        </p:nvSpPr>
        <p:spPr>
          <a:xfrm>
            <a:off x="5974894" y="1513682"/>
            <a:ext cx="5537201" cy="4616648"/>
          </a:xfrm>
          <a:prstGeom prst="rect">
            <a:avLst/>
          </a:prstGeom>
          <a:noFill/>
        </p:spPr>
        <p:txBody>
          <a:bodyPr wrap="square" rtlCol="0">
            <a:spAutoFit/>
          </a:bodyPr>
          <a:lstStyle/>
          <a:p>
            <a:pPr algn="just"/>
            <a:r>
              <a:rPr lang="pt-BR" sz="1400" dirty="0"/>
              <a:t>Diante do atual contexto econômico com as ações de distanciamento social, e a consequente queda de atividade produtiva e comercial,  aproximadamente 30% dos entrevistados afirmaram que tenderão a presentear um número menor de pessoas, comparado ao Dia das Mães do ano passado; ou mesmo não deverá presentear ninguém.</a:t>
            </a:r>
          </a:p>
          <a:p>
            <a:pPr algn="just"/>
            <a:endParaRPr lang="pt-BR" sz="1400" dirty="0"/>
          </a:p>
          <a:p>
            <a:pPr algn="just"/>
            <a:r>
              <a:rPr lang="pt-BR" sz="1400" dirty="0"/>
              <a:t>Dois fatores impactam sobre esta decisão: a queda na renda das famílias, e a maior dificuldade logística para a compra de presentes, tendo em vista as restrições ao funcionamento de diversas atividades comerciais.</a:t>
            </a:r>
          </a:p>
          <a:p>
            <a:pPr algn="just"/>
            <a:endParaRPr lang="pt-BR" sz="1400" dirty="0"/>
          </a:p>
          <a:p>
            <a:pPr algn="just"/>
            <a:endParaRPr lang="pt-BR" sz="1400" dirty="0"/>
          </a:p>
          <a:p>
            <a:pPr algn="just"/>
            <a:endParaRPr lang="pt-BR" sz="1400" dirty="0"/>
          </a:p>
          <a:p>
            <a:pPr algn="just"/>
            <a:endParaRPr lang="pt-BR" sz="1400" dirty="0"/>
          </a:p>
          <a:p>
            <a:pPr algn="just"/>
            <a:endParaRPr lang="pt-BR" sz="1400" dirty="0"/>
          </a:p>
          <a:p>
            <a:pPr algn="just"/>
            <a:endParaRPr lang="pt-BR" sz="1400" dirty="0"/>
          </a:p>
          <a:p>
            <a:pPr algn="just"/>
            <a:endParaRPr lang="pt-BR" sz="1400" dirty="0"/>
          </a:p>
          <a:p>
            <a:pPr algn="just"/>
            <a:r>
              <a:rPr lang="pt-BR" sz="1400" dirty="0"/>
              <a:t>Assim como nos anos anteriores, aquelas que mais deverão ser homenageadas com neste Dia das Mães serão as Mães, Sogras, Avós e Esposas.</a:t>
            </a:r>
          </a:p>
          <a:p>
            <a:pPr algn="just"/>
            <a:endParaRPr lang="pt-BR" sz="1400" dirty="0"/>
          </a:p>
          <a:p>
            <a:pPr algn="just"/>
            <a:endParaRPr lang="pt-BR" sz="1400" dirty="0"/>
          </a:p>
        </p:txBody>
      </p:sp>
      <p:pic>
        <p:nvPicPr>
          <p:cNvPr id="7" name="Imagem 6">
            <a:extLst>
              <a:ext uri="{FF2B5EF4-FFF2-40B4-BE49-F238E27FC236}">
                <a16:creationId xmlns:a16="http://schemas.microsoft.com/office/drawing/2014/main" id="{F218E92D-B82D-4709-BF71-635D046DD9B2}"/>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8" name="Imagem 7">
            <a:extLst>
              <a:ext uri="{FF2B5EF4-FFF2-40B4-BE49-F238E27FC236}">
                <a16:creationId xmlns:a16="http://schemas.microsoft.com/office/drawing/2014/main" id="{FB36B3AE-6EF7-4179-AD77-10D423773905}"/>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9" name="Gráfico 8">
            <a:extLst>
              <a:ext uri="{FF2B5EF4-FFF2-40B4-BE49-F238E27FC236}">
                <a16:creationId xmlns:a16="http://schemas.microsoft.com/office/drawing/2014/main" id="{334F5352-36B5-4389-8888-8973E5016D4D}"/>
              </a:ext>
            </a:extLst>
          </p:cNvPr>
          <p:cNvGraphicFramePr>
            <a:graphicFrameLocks/>
          </p:cNvGraphicFramePr>
          <p:nvPr>
            <p:extLst>
              <p:ext uri="{D42A27DB-BD31-4B8C-83A1-F6EECF244321}">
                <p14:modId xmlns:p14="http://schemas.microsoft.com/office/powerpoint/2010/main" val="1763036808"/>
              </p:ext>
            </p:extLst>
          </p:nvPr>
        </p:nvGraphicFramePr>
        <p:xfrm>
          <a:off x="674181" y="1289832"/>
          <a:ext cx="4572000" cy="2578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23EEF675-0763-4F07-9AD7-E216401BC224}"/>
              </a:ext>
            </a:extLst>
          </p:cNvPr>
          <p:cNvGraphicFramePr>
            <a:graphicFrameLocks/>
          </p:cNvGraphicFramePr>
          <p:nvPr>
            <p:extLst>
              <p:ext uri="{D42A27DB-BD31-4B8C-83A1-F6EECF244321}">
                <p14:modId xmlns:p14="http://schemas.microsoft.com/office/powerpoint/2010/main" val="3319102891"/>
              </p:ext>
            </p:extLst>
          </p:nvPr>
        </p:nvGraphicFramePr>
        <p:xfrm>
          <a:off x="326834" y="4343799"/>
          <a:ext cx="4572000" cy="2651760"/>
        </p:xfrm>
        <a:graphic>
          <a:graphicData uri="http://schemas.openxmlformats.org/drawingml/2006/chart">
            <c:chart xmlns:c="http://schemas.openxmlformats.org/drawingml/2006/chart" xmlns:r="http://schemas.openxmlformats.org/officeDocument/2006/relationships" r:id="rId5"/>
          </a:graphicData>
        </a:graphic>
      </p:graphicFrame>
      <p:sp>
        <p:nvSpPr>
          <p:cNvPr id="11" name="CaixaDeTexto 10">
            <a:extLst>
              <a:ext uri="{FF2B5EF4-FFF2-40B4-BE49-F238E27FC236}">
                <a16:creationId xmlns:a16="http://schemas.microsoft.com/office/drawing/2014/main" id="{72BC7BBF-2794-4B09-90D2-FD1402D0675E}"/>
              </a:ext>
            </a:extLst>
          </p:cNvPr>
          <p:cNvSpPr txBox="1"/>
          <p:nvPr/>
        </p:nvSpPr>
        <p:spPr>
          <a:xfrm>
            <a:off x="729096" y="959029"/>
            <a:ext cx="4585165" cy="369332"/>
          </a:xfrm>
          <a:prstGeom prst="rect">
            <a:avLst/>
          </a:prstGeom>
          <a:noFill/>
        </p:spPr>
        <p:txBody>
          <a:bodyPr wrap="none" rtlCol="0">
            <a:spAutoFit/>
          </a:bodyPr>
          <a:lstStyle/>
          <a:p>
            <a:pPr algn="r"/>
            <a:r>
              <a:rPr lang="pt-BR" b="1" dirty="0"/>
              <a:t>Q</a:t>
            </a:r>
            <a:r>
              <a:rPr lang="pt-BR" dirty="0"/>
              <a:t>uantidade de Pessoas a serem presenteadas  </a:t>
            </a:r>
          </a:p>
        </p:txBody>
      </p:sp>
      <p:cxnSp>
        <p:nvCxnSpPr>
          <p:cNvPr id="12" name="Conector reto 11">
            <a:extLst>
              <a:ext uri="{FF2B5EF4-FFF2-40B4-BE49-F238E27FC236}">
                <a16:creationId xmlns:a16="http://schemas.microsoft.com/office/drawing/2014/main" id="{21E5D762-8C01-41EA-97FE-11E18E5C53E8}"/>
              </a:ext>
            </a:extLst>
          </p:cNvPr>
          <p:cNvCxnSpPr>
            <a:cxnSpLocks/>
          </p:cNvCxnSpPr>
          <p:nvPr/>
        </p:nvCxnSpPr>
        <p:spPr>
          <a:xfrm>
            <a:off x="829569" y="1308552"/>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4AF826AE-38CD-4133-811D-DF0FDE666954}"/>
              </a:ext>
            </a:extLst>
          </p:cNvPr>
          <p:cNvSpPr txBox="1"/>
          <p:nvPr/>
        </p:nvSpPr>
        <p:spPr>
          <a:xfrm>
            <a:off x="612446" y="3975895"/>
            <a:ext cx="3134961" cy="369332"/>
          </a:xfrm>
          <a:prstGeom prst="rect">
            <a:avLst/>
          </a:prstGeom>
          <a:noFill/>
        </p:spPr>
        <p:txBody>
          <a:bodyPr wrap="none" rtlCol="0">
            <a:spAutoFit/>
          </a:bodyPr>
          <a:lstStyle/>
          <a:p>
            <a:pPr algn="r"/>
            <a:r>
              <a:rPr lang="pt-BR" b="1" dirty="0"/>
              <a:t>P</a:t>
            </a:r>
            <a:r>
              <a:rPr lang="pt-BR" dirty="0"/>
              <a:t>essoas a serem presenteadas  </a:t>
            </a:r>
          </a:p>
        </p:txBody>
      </p:sp>
      <p:cxnSp>
        <p:nvCxnSpPr>
          <p:cNvPr id="14" name="Conector reto 13">
            <a:extLst>
              <a:ext uri="{FF2B5EF4-FFF2-40B4-BE49-F238E27FC236}">
                <a16:creationId xmlns:a16="http://schemas.microsoft.com/office/drawing/2014/main" id="{F429D09F-C4A3-45D7-8C06-C456C066366E}"/>
              </a:ext>
            </a:extLst>
          </p:cNvPr>
          <p:cNvCxnSpPr>
            <a:cxnSpLocks/>
          </p:cNvCxnSpPr>
          <p:nvPr/>
        </p:nvCxnSpPr>
        <p:spPr>
          <a:xfrm>
            <a:off x="688894" y="4344830"/>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25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Determinantes e escolha dos presentes</a:t>
            </a:r>
          </a:p>
        </p:txBody>
      </p:sp>
      <p:sp>
        <p:nvSpPr>
          <p:cNvPr id="5" name="CaixaDeTexto 4">
            <a:extLst>
              <a:ext uri="{FF2B5EF4-FFF2-40B4-BE49-F238E27FC236}">
                <a16:creationId xmlns:a16="http://schemas.microsoft.com/office/drawing/2014/main" id="{106F4823-CE2C-4F0E-9A92-0B134F20225B}"/>
              </a:ext>
            </a:extLst>
          </p:cNvPr>
          <p:cNvSpPr txBox="1"/>
          <p:nvPr/>
        </p:nvSpPr>
        <p:spPr>
          <a:xfrm>
            <a:off x="5736491" y="1503109"/>
            <a:ext cx="5537201" cy="4616648"/>
          </a:xfrm>
          <a:prstGeom prst="rect">
            <a:avLst/>
          </a:prstGeom>
          <a:noFill/>
        </p:spPr>
        <p:txBody>
          <a:bodyPr wrap="square" rtlCol="0">
            <a:spAutoFit/>
          </a:bodyPr>
          <a:lstStyle/>
          <a:p>
            <a:pPr algn="just"/>
            <a:r>
              <a:rPr lang="pt-BR" sz="1400" dirty="0"/>
              <a:t>Os entrevistados que deverão presentear neste Dia das Mães declararam que os principais fatores a influenciar suas decisões para escolha do presente são o desejo da pessoa a ser presenteada, o preço do produto, a qualidade e as ações de desconto e promoção promovidas pelos comerciantes.</a:t>
            </a:r>
          </a:p>
          <a:p>
            <a:pPr algn="just"/>
            <a:endParaRPr lang="pt-BR" sz="1400" dirty="0"/>
          </a:p>
          <a:p>
            <a:pPr algn="just"/>
            <a:endParaRPr lang="pt-BR" sz="1400" dirty="0"/>
          </a:p>
          <a:p>
            <a:pPr algn="just"/>
            <a:endParaRPr lang="pt-BR" sz="1400" dirty="0"/>
          </a:p>
          <a:p>
            <a:pPr algn="just"/>
            <a:endParaRPr lang="pt-BR" sz="1400" dirty="0"/>
          </a:p>
          <a:p>
            <a:pPr algn="just"/>
            <a:endParaRPr lang="pt-BR" sz="1400" dirty="0"/>
          </a:p>
          <a:p>
            <a:pPr algn="just"/>
            <a:endParaRPr lang="pt-BR" sz="1400" dirty="0"/>
          </a:p>
          <a:p>
            <a:pPr algn="just"/>
            <a:r>
              <a:rPr lang="pt-BR" sz="1400" dirty="0"/>
              <a:t>Com relação aos produtos a serem mais escolhidos, assim como nos anos anteriores, estão itens de vestuário e perfumes e cosméticos. </a:t>
            </a:r>
          </a:p>
          <a:p>
            <a:pPr algn="just"/>
            <a:endParaRPr lang="pt-BR" sz="1400" dirty="0"/>
          </a:p>
          <a:p>
            <a:pPr algn="just"/>
            <a:r>
              <a:rPr lang="pt-BR" sz="1400" dirty="0"/>
              <a:t>Observa-se, contudo, ampliação considerável daqueles que afirmaram ainda não ter definido o presente a ser escolhido. Possivelmente explicados pelas mesmas restrições apontadas relativas à renda e à restrição das atividades comerciais. </a:t>
            </a:r>
          </a:p>
          <a:p>
            <a:pPr algn="just"/>
            <a:endParaRPr lang="pt-BR" sz="1400" dirty="0"/>
          </a:p>
          <a:p>
            <a:pPr algn="just"/>
            <a:r>
              <a:rPr lang="pt-BR" sz="1400" dirty="0"/>
              <a:t>Os demais itens a serem escolhidos para presentear podem ser vistos na lista ao lado. </a:t>
            </a:r>
          </a:p>
        </p:txBody>
      </p:sp>
      <p:pic>
        <p:nvPicPr>
          <p:cNvPr id="6" name="Imagem 5">
            <a:extLst>
              <a:ext uri="{FF2B5EF4-FFF2-40B4-BE49-F238E27FC236}">
                <a16:creationId xmlns:a16="http://schemas.microsoft.com/office/drawing/2014/main" id="{69DFD5F0-421D-4A72-95A9-0A33AAAF883C}"/>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7" name="Imagem 6">
            <a:extLst>
              <a:ext uri="{FF2B5EF4-FFF2-40B4-BE49-F238E27FC236}">
                <a16:creationId xmlns:a16="http://schemas.microsoft.com/office/drawing/2014/main" id="{D0418EBD-A537-46B7-87D4-3CC9962B3223}"/>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9" name="Gráfico 8">
            <a:extLst>
              <a:ext uri="{FF2B5EF4-FFF2-40B4-BE49-F238E27FC236}">
                <a16:creationId xmlns:a16="http://schemas.microsoft.com/office/drawing/2014/main" id="{7CEE04EB-D50D-4AE8-A392-629C15B01A44}"/>
              </a:ext>
            </a:extLst>
          </p:cNvPr>
          <p:cNvGraphicFramePr>
            <a:graphicFrameLocks/>
          </p:cNvGraphicFramePr>
          <p:nvPr>
            <p:extLst>
              <p:ext uri="{D42A27DB-BD31-4B8C-83A1-F6EECF244321}">
                <p14:modId xmlns:p14="http://schemas.microsoft.com/office/powerpoint/2010/main" val="4131850033"/>
              </p:ext>
            </p:extLst>
          </p:nvPr>
        </p:nvGraphicFramePr>
        <p:xfrm>
          <a:off x="390041" y="1195752"/>
          <a:ext cx="4572000" cy="2536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ABB87BA8-A97A-4A7D-B81A-018E08A214F0}"/>
              </a:ext>
            </a:extLst>
          </p:cNvPr>
          <p:cNvGraphicFramePr>
            <a:graphicFrameLocks/>
          </p:cNvGraphicFramePr>
          <p:nvPr>
            <p:extLst>
              <p:ext uri="{D42A27DB-BD31-4B8C-83A1-F6EECF244321}">
                <p14:modId xmlns:p14="http://schemas.microsoft.com/office/powerpoint/2010/main" val="1422400498"/>
              </p:ext>
            </p:extLst>
          </p:nvPr>
        </p:nvGraphicFramePr>
        <p:xfrm>
          <a:off x="277600" y="4126526"/>
          <a:ext cx="4867837" cy="2790089"/>
        </p:xfrm>
        <a:graphic>
          <a:graphicData uri="http://schemas.openxmlformats.org/drawingml/2006/chart">
            <c:chart xmlns:c="http://schemas.openxmlformats.org/drawingml/2006/chart" xmlns:r="http://schemas.openxmlformats.org/officeDocument/2006/relationships" r:id="rId5"/>
          </a:graphicData>
        </a:graphic>
      </p:graphicFrame>
      <p:sp>
        <p:nvSpPr>
          <p:cNvPr id="8" name="CaixaDeTexto 7">
            <a:extLst>
              <a:ext uri="{FF2B5EF4-FFF2-40B4-BE49-F238E27FC236}">
                <a16:creationId xmlns:a16="http://schemas.microsoft.com/office/drawing/2014/main" id="{2BD2EB4E-5A10-4CA6-A3A3-E703FEFA4DF7}"/>
              </a:ext>
            </a:extLst>
          </p:cNvPr>
          <p:cNvSpPr txBox="1"/>
          <p:nvPr/>
        </p:nvSpPr>
        <p:spPr>
          <a:xfrm>
            <a:off x="390041" y="930676"/>
            <a:ext cx="4038029" cy="369332"/>
          </a:xfrm>
          <a:prstGeom prst="rect">
            <a:avLst/>
          </a:prstGeom>
          <a:noFill/>
        </p:spPr>
        <p:txBody>
          <a:bodyPr wrap="none" rtlCol="0">
            <a:spAutoFit/>
          </a:bodyPr>
          <a:lstStyle/>
          <a:p>
            <a:pPr algn="r"/>
            <a:r>
              <a:rPr lang="pt-BR" b="1" dirty="0"/>
              <a:t>D</a:t>
            </a:r>
            <a:r>
              <a:rPr lang="pt-BR" dirty="0"/>
              <a:t>eterminantes da escolha dos presentes </a:t>
            </a:r>
          </a:p>
        </p:txBody>
      </p:sp>
      <p:cxnSp>
        <p:nvCxnSpPr>
          <p:cNvPr id="11" name="Conector reto 10">
            <a:extLst>
              <a:ext uri="{FF2B5EF4-FFF2-40B4-BE49-F238E27FC236}">
                <a16:creationId xmlns:a16="http://schemas.microsoft.com/office/drawing/2014/main" id="{06B80CF9-D4B9-4C0F-93CC-455865E4141B}"/>
              </a:ext>
            </a:extLst>
          </p:cNvPr>
          <p:cNvCxnSpPr>
            <a:cxnSpLocks/>
          </p:cNvCxnSpPr>
          <p:nvPr/>
        </p:nvCxnSpPr>
        <p:spPr>
          <a:xfrm>
            <a:off x="501326" y="1300008"/>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B6FBA843-7D91-4C6E-B2F4-B8920ED78BF4}"/>
              </a:ext>
            </a:extLst>
          </p:cNvPr>
          <p:cNvSpPr txBox="1"/>
          <p:nvPr/>
        </p:nvSpPr>
        <p:spPr>
          <a:xfrm>
            <a:off x="518975" y="3766808"/>
            <a:ext cx="2164439" cy="369332"/>
          </a:xfrm>
          <a:prstGeom prst="rect">
            <a:avLst/>
          </a:prstGeom>
          <a:noFill/>
        </p:spPr>
        <p:txBody>
          <a:bodyPr wrap="none" rtlCol="0">
            <a:spAutoFit/>
          </a:bodyPr>
          <a:lstStyle/>
          <a:p>
            <a:pPr algn="r"/>
            <a:r>
              <a:rPr lang="pt-BR" b="1" dirty="0"/>
              <a:t>S</a:t>
            </a:r>
            <a:r>
              <a:rPr lang="pt-BR" dirty="0"/>
              <a:t>eleção de presentes</a:t>
            </a:r>
          </a:p>
        </p:txBody>
      </p:sp>
      <p:cxnSp>
        <p:nvCxnSpPr>
          <p:cNvPr id="13" name="Conector reto 12">
            <a:extLst>
              <a:ext uri="{FF2B5EF4-FFF2-40B4-BE49-F238E27FC236}">
                <a16:creationId xmlns:a16="http://schemas.microsoft.com/office/drawing/2014/main" id="{1DDF875D-6CCD-468A-8E52-61F6B3E7E81C}"/>
              </a:ext>
            </a:extLst>
          </p:cNvPr>
          <p:cNvCxnSpPr>
            <a:cxnSpLocks/>
          </p:cNvCxnSpPr>
          <p:nvPr/>
        </p:nvCxnSpPr>
        <p:spPr>
          <a:xfrm flipV="1">
            <a:off x="577774" y="4136140"/>
            <a:ext cx="2133744" cy="53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970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Preço médio dos Presentes</a:t>
            </a:r>
          </a:p>
        </p:txBody>
      </p:sp>
      <p:sp>
        <p:nvSpPr>
          <p:cNvPr id="5" name="CaixaDeTexto 4">
            <a:extLst>
              <a:ext uri="{FF2B5EF4-FFF2-40B4-BE49-F238E27FC236}">
                <a16:creationId xmlns:a16="http://schemas.microsoft.com/office/drawing/2014/main" id="{13E24DF7-36CE-429F-8175-6660CC92C6A7}"/>
              </a:ext>
            </a:extLst>
          </p:cNvPr>
          <p:cNvSpPr txBox="1"/>
          <p:nvPr/>
        </p:nvSpPr>
        <p:spPr>
          <a:xfrm>
            <a:off x="5954936" y="1443841"/>
            <a:ext cx="5537201" cy="4185761"/>
          </a:xfrm>
          <a:prstGeom prst="rect">
            <a:avLst/>
          </a:prstGeom>
          <a:noFill/>
        </p:spPr>
        <p:txBody>
          <a:bodyPr wrap="square" rtlCol="0">
            <a:spAutoFit/>
          </a:bodyPr>
          <a:lstStyle/>
          <a:p>
            <a:pPr algn="just"/>
            <a:r>
              <a:rPr lang="pt-BR" sz="1400" dirty="0"/>
              <a:t>Para mais de 40% dos entrevistados o preço médio a ser pago por presentes neste ano tende a ser menor que no ano passado. Para cerca de 14% dos entrevistados esta redução tende a ser maior de 40%.</a:t>
            </a:r>
          </a:p>
          <a:p>
            <a:pPr algn="just"/>
            <a:endParaRPr lang="pt-BR" sz="1400" dirty="0"/>
          </a:p>
          <a:p>
            <a:pPr algn="just"/>
            <a:endParaRPr lang="pt-BR" sz="1400" dirty="0"/>
          </a:p>
          <a:p>
            <a:pPr algn="just"/>
            <a:endParaRPr lang="pt-BR" sz="1400" dirty="0"/>
          </a:p>
          <a:p>
            <a:pPr algn="just"/>
            <a:r>
              <a:rPr lang="pt-BR" sz="1400" dirty="0"/>
              <a:t>O reflexo desta redução pode ser observada na ampliação da frequência de preços ate R$ 50, ao mesmo tempo em que em todas as faixas de preço acima de R$ 100 houve redução da frequência.</a:t>
            </a:r>
          </a:p>
          <a:p>
            <a:pPr algn="just"/>
            <a:endParaRPr lang="pt-BR" sz="1400" dirty="0"/>
          </a:p>
          <a:p>
            <a:pPr algn="just"/>
            <a:endParaRPr lang="pt-BR" sz="1400" dirty="0"/>
          </a:p>
          <a:p>
            <a:pPr algn="just"/>
            <a:endParaRPr lang="pt-BR" sz="1400" dirty="0"/>
          </a:p>
          <a:p>
            <a:pPr algn="just"/>
            <a:r>
              <a:rPr lang="pt-BR" sz="1400" dirty="0"/>
              <a:t>O preço médio que os entrevistados revelam estar dispostos a pagar por presente é de R$ 109,00. Comparado à Pesquisa de Intenção de Compras para o Dia das Mães do ano anterior, quando o preço revelado foi de </a:t>
            </a:r>
            <a:r>
              <a:rPr lang="pt-BR" sz="1400"/>
              <a:t>R$ 143, houve </a:t>
            </a:r>
            <a:r>
              <a:rPr lang="pt-BR" sz="1400" dirty="0"/>
              <a:t>redução real do preço médio de cerca de 26%, considerando a inflação de 3,3% entre abril/2018 e março/2020 (IPCA/IBGE)</a:t>
            </a:r>
          </a:p>
          <a:p>
            <a:pPr algn="just"/>
            <a:endParaRPr lang="pt-BR" sz="1400" dirty="0"/>
          </a:p>
          <a:p>
            <a:pPr algn="just"/>
            <a:endParaRPr lang="pt-BR" sz="1400" dirty="0"/>
          </a:p>
        </p:txBody>
      </p:sp>
      <p:pic>
        <p:nvPicPr>
          <p:cNvPr id="6" name="Imagem 5">
            <a:extLst>
              <a:ext uri="{FF2B5EF4-FFF2-40B4-BE49-F238E27FC236}">
                <a16:creationId xmlns:a16="http://schemas.microsoft.com/office/drawing/2014/main" id="{C7432A60-961B-475A-A39F-162D75D10A7F}"/>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7" name="Imagem 6">
            <a:extLst>
              <a:ext uri="{FF2B5EF4-FFF2-40B4-BE49-F238E27FC236}">
                <a16:creationId xmlns:a16="http://schemas.microsoft.com/office/drawing/2014/main" id="{CB7B367C-EC65-43A3-BD1E-27FBA69A2452}"/>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9" name="Gráfico 8">
            <a:extLst>
              <a:ext uri="{FF2B5EF4-FFF2-40B4-BE49-F238E27FC236}">
                <a16:creationId xmlns:a16="http://schemas.microsoft.com/office/drawing/2014/main" id="{C106B4F9-23D0-45A0-AD93-365092D12A7F}"/>
              </a:ext>
            </a:extLst>
          </p:cNvPr>
          <p:cNvGraphicFramePr>
            <a:graphicFrameLocks/>
          </p:cNvGraphicFramePr>
          <p:nvPr>
            <p:extLst>
              <p:ext uri="{D42A27DB-BD31-4B8C-83A1-F6EECF244321}">
                <p14:modId xmlns:p14="http://schemas.microsoft.com/office/powerpoint/2010/main" val="2929415488"/>
              </p:ext>
            </p:extLst>
          </p:nvPr>
        </p:nvGraphicFramePr>
        <p:xfrm>
          <a:off x="699863" y="1204218"/>
          <a:ext cx="457200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3FAFBDBC-937F-4CA3-B59C-6B2A026C7195}"/>
              </a:ext>
            </a:extLst>
          </p:cNvPr>
          <p:cNvGraphicFramePr>
            <a:graphicFrameLocks/>
          </p:cNvGraphicFramePr>
          <p:nvPr>
            <p:extLst>
              <p:ext uri="{D42A27DB-BD31-4B8C-83A1-F6EECF244321}">
                <p14:modId xmlns:p14="http://schemas.microsoft.com/office/powerpoint/2010/main" val="263573930"/>
              </p:ext>
            </p:extLst>
          </p:nvPr>
        </p:nvGraphicFramePr>
        <p:xfrm>
          <a:off x="577774" y="4053421"/>
          <a:ext cx="4572000" cy="2646045"/>
        </p:xfrm>
        <a:graphic>
          <a:graphicData uri="http://schemas.openxmlformats.org/drawingml/2006/chart">
            <c:chart xmlns:c="http://schemas.openxmlformats.org/drawingml/2006/chart" xmlns:r="http://schemas.openxmlformats.org/officeDocument/2006/relationships" r:id="rId5"/>
          </a:graphicData>
        </a:graphic>
      </p:graphicFrame>
      <p:sp>
        <p:nvSpPr>
          <p:cNvPr id="12" name="CaixaDeTexto 16">
            <a:extLst>
              <a:ext uri="{FF2B5EF4-FFF2-40B4-BE49-F238E27FC236}">
                <a16:creationId xmlns:a16="http://schemas.microsoft.com/office/drawing/2014/main" id="{1243BA78-E816-4970-ABEC-7FCC7B3AA52F}"/>
              </a:ext>
            </a:extLst>
          </p:cNvPr>
          <p:cNvSpPr txBox="1"/>
          <p:nvPr/>
        </p:nvSpPr>
        <p:spPr>
          <a:xfrm>
            <a:off x="1962072" y="4250864"/>
            <a:ext cx="1310640" cy="568309"/>
          </a:xfrm>
          <a:prstGeom prst="rect">
            <a:avLst/>
          </a:prstGeom>
          <a:solidFill>
            <a:schemeClr val="accent1">
              <a:lumMod val="50000"/>
            </a:schemeClr>
          </a:solidFill>
          <a:ln w="9525" cmpd="sng">
            <a:solidFill>
              <a:schemeClr val="accent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000" b="1">
                <a:solidFill>
                  <a:schemeClr val="bg1"/>
                </a:solidFill>
              </a:rPr>
              <a:t>Preço Médio</a:t>
            </a:r>
            <a:r>
              <a:rPr lang="pt-BR" sz="1000" b="1" baseline="0">
                <a:solidFill>
                  <a:schemeClr val="bg1"/>
                </a:solidFill>
              </a:rPr>
              <a:t> 2020 R$109,58</a:t>
            </a:r>
            <a:endParaRPr lang="pt-BR" sz="1000" b="1">
              <a:solidFill>
                <a:schemeClr val="bg1"/>
              </a:solidFill>
            </a:endParaRPr>
          </a:p>
        </p:txBody>
      </p:sp>
      <p:sp>
        <p:nvSpPr>
          <p:cNvPr id="13" name="Elipse 12">
            <a:extLst>
              <a:ext uri="{FF2B5EF4-FFF2-40B4-BE49-F238E27FC236}">
                <a16:creationId xmlns:a16="http://schemas.microsoft.com/office/drawing/2014/main" id="{8AABCA44-DC85-43E0-BE48-6F1FEF7450FD}"/>
              </a:ext>
            </a:extLst>
          </p:cNvPr>
          <p:cNvSpPr/>
          <p:nvPr/>
        </p:nvSpPr>
        <p:spPr>
          <a:xfrm>
            <a:off x="3426041" y="4498221"/>
            <a:ext cx="1466850" cy="695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800" b="1">
                <a:solidFill>
                  <a:sysClr val="windowText" lastClr="000000"/>
                </a:solidFill>
              </a:rPr>
              <a:t>Preço médio em 2019: </a:t>
            </a:r>
          </a:p>
          <a:p>
            <a:pPr algn="ctr"/>
            <a:r>
              <a:rPr lang="pt-BR" sz="800" b="1">
                <a:solidFill>
                  <a:sysClr val="windowText" lastClr="000000"/>
                </a:solidFill>
              </a:rPr>
              <a:t>R$ 143</a:t>
            </a:r>
          </a:p>
        </p:txBody>
      </p:sp>
      <p:sp>
        <p:nvSpPr>
          <p:cNvPr id="10" name="CaixaDeTexto 9">
            <a:extLst>
              <a:ext uri="{FF2B5EF4-FFF2-40B4-BE49-F238E27FC236}">
                <a16:creationId xmlns:a16="http://schemas.microsoft.com/office/drawing/2014/main" id="{291B1CB6-A2F3-4972-A670-D650CC5DB9CC}"/>
              </a:ext>
            </a:extLst>
          </p:cNvPr>
          <p:cNvSpPr txBox="1"/>
          <p:nvPr/>
        </p:nvSpPr>
        <p:spPr>
          <a:xfrm>
            <a:off x="416597" y="930676"/>
            <a:ext cx="4401591" cy="369332"/>
          </a:xfrm>
          <a:prstGeom prst="rect">
            <a:avLst/>
          </a:prstGeom>
          <a:noFill/>
        </p:spPr>
        <p:txBody>
          <a:bodyPr wrap="none" rtlCol="0">
            <a:spAutoFit/>
          </a:bodyPr>
          <a:lstStyle/>
          <a:p>
            <a:pPr algn="r"/>
            <a:r>
              <a:rPr lang="pt-BR" b="1" dirty="0"/>
              <a:t>R</a:t>
            </a:r>
            <a:r>
              <a:rPr lang="pt-BR" dirty="0"/>
              <a:t>edução na disposição a pagar pelo presente</a:t>
            </a:r>
          </a:p>
        </p:txBody>
      </p:sp>
      <p:cxnSp>
        <p:nvCxnSpPr>
          <p:cNvPr id="14" name="Conector reto 13">
            <a:extLst>
              <a:ext uri="{FF2B5EF4-FFF2-40B4-BE49-F238E27FC236}">
                <a16:creationId xmlns:a16="http://schemas.microsoft.com/office/drawing/2014/main" id="{FF330F0A-A436-4B3E-9F91-0D19C1441CDF}"/>
              </a:ext>
            </a:extLst>
          </p:cNvPr>
          <p:cNvCxnSpPr>
            <a:cxnSpLocks/>
          </p:cNvCxnSpPr>
          <p:nvPr/>
        </p:nvCxnSpPr>
        <p:spPr>
          <a:xfrm>
            <a:off x="501326" y="1300008"/>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6A4B9F3C-F707-47C6-8A7F-944CFA6C209C}"/>
              </a:ext>
            </a:extLst>
          </p:cNvPr>
          <p:cNvSpPr txBox="1"/>
          <p:nvPr/>
        </p:nvSpPr>
        <p:spPr>
          <a:xfrm>
            <a:off x="501326" y="3754031"/>
            <a:ext cx="2733697" cy="369332"/>
          </a:xfrm>
          <a:prstGeom prst="rect">
            <a:avLst/>
          </a:prstGeom>
          <a:noFill/>
        </p:spPr>
        <p:txBody>
          <a:bodyPr wrap="none" rtlCol="0">
            <a:spAutoFit/>
          </a:bodyPr>
          <a:lstStyle/>
          <a:p>
            <a:pPr algn="r"/>
            <a:r>
              <a:rPr lang="pt-BR" b="1" dirty="0"/>
              <a:t>P</a:t>
            </a:r>
            <a:r>
              <a:rPr lang="pt-BR" dirty="0"/>
              <a:t>reço Médio dos presentes</a:t>
            </a:r>
          </a:p>
        </p:txBody>
      </p:sp>
      <p:cxnSp>
        <p:nvCxnSpPr>
          <p:cNvPr id="16" name="Conector reto 15">
            <a:extLst>
              <a:ext uri="{FF2B5EF4-FFF2-40B4-BE49-F238E27FC236}">
                <a16:creationId xmlns:a16="http://schemas.microsoft.com/office/drawing/2014/main" id="{7497A312-0527-4ADA-AA66-DEC4F1420E57}"/>
              </a:ext>
            </a:extLst>
          </p:cNvPr>
          <p:cNvCxnSpPr>
            <a:cxnSpLocks/>
          </p:cNvCxnSpPr>
          <p:nvPr/>
        </p:nvCxnSpPr>
        <p:spPr>
          <a:xfrm flipV="1">
            <a:off x="577774" y="4136140"/>
            <a:ext cx="2133744" cy="53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57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487854" y="129533"/>
            <a:ext cx="10515600" cy="1325563"/>
          </a:xfrm>
        </p:spPr>
        <p:txBody>
          <a:bodyPr/>
          <a:lstStyle/>
          <a:p>
            <a:r>
              <a:rPr lang="pt-BR" b="1" dirty="0">
                <a:solidFill>
                  <a:srgbClr val="0271B6"/>
                </a:solidFill>
              </a:rPr>
              <a:t>Gasto Programado com o Dia das Mães</a:t>
            </a:r>
            <a:endParaRPr lang="pt-BR" dirty="0"/>
          </a:p>
        </p:txBody>
      </p:sp>
      <p:sp>
        <p:nvSpPr>
          <p:cNvPr id="5" name="CaixaDeTexto 4">
            <a:extLst>
              <a:ext uri="{FF2B5EF4-FFF2-40B4-BE49-F238E27FC236}">
                <a16:creationId xmlns:a16="http://schemas.microsoft.com/office/drawing/2014/main" id="{63ED4A5E-424F-429F-B4EA-17C32FFBE604}"/>
              </a:ext>
            </a:extLst>
          </p:cNvPr>
          <p:cNvSpPr txBox="1"/>
          <p:nvPr/>
        </p:nvSpPr>
        <p:spPr>
          <a:xfrm>
            <a:off x="6535650" y="1360019"/>
            <a:ext cx="4976445" cy="4185761"/>
          </a:xfrm>
          <a:prstGeom prst="rect">
            <a:avLst/>
          </a:prstGeom>
          <a:noFill/>
        </p:spPr>
        <p:txBody>
          <a:bodyPr wrap="square" rtlCol="0">
            <a:spAutoFit/>
          </a:bodyPr>
          <a:lstStyle/>
          <a:p>
            <a:pPr algn="just"/>
            <a:endParaRPr lang="pt-BR" sz="1400" dirty="0"/>
          </a:p>
          <a:p>
            <a:pPr algn="just"/>
            <a:r>
              <a:rPr lang="pt-BR" sz="1400" dirty="0"/>
              <a:t>Ao serem questionados sobre o quanto pretendem gastar com todas as compras de presentes programadas para este Dia das Mães, os entrevistados demostraram ampliação das faixas de gasto até R$ 100. Em contrapartida, houve redução da frequência de entrevistados dispostos a gastar valores acima de R$ 100.</a:t>
            </a:r>
          </a:p>
          <a:p>
            <a:pPr algn="just"/>
            <a:endParaRPr lang="pt-BR" sz="1400" dirty="0"/>
          </a:p>
          <a:p>
            <a:pPr algn="just"/>
            <a:endParaRPr lang="pt-BR" sz="1400" dirty="0"/>
          </a:p>
          <a:p>
            <a:pPr algn="just"/>
            <a:r>
              <a:rPr lang="pt-BR" sz="1400" dirty="0"/>
              <a:t>O gasto médio programado, segundo os entrevistados, deverá ser de cerca de R$ 149 com compra de presentes. Valor este 31% menor que os R$ 210 de gastos programados em 2019, já considerando o efeito da inflação do período entre abril/2018 e março/2020 (IPCA/IBGE)</a:t>
            </a:r>
          </a:p>
          <a:p>
            <a:pPr algn="just"/>
            <a:r>
              <a:rPr lang="pt-BR" sz="1400" dirty="0"/>
              <a:t>  </a:t>
            </a:r>
          </a:p>
          <a:p>
            <a:pPr algn="just"/>
            <a:endParaRPr lang="pt-BR" sz="1400" dirty="0"/>
          </a:p>
          <a:p>
            <a:pPr algn="just"/>
            <a:r>
              <a:rPr lang="pt-BR" sz="1400" dirty="0"/>
              <a:t>Tanto as informações relativas ao preço médio que os consumidores estarão dispostos a pagar como aos gastos planejados apontam que este Dia das Mães será bastante mais modesto que nos anos anteriores.</a:t>
            </a:r>
          </a:p>
        </p:txBody>
      </p:sp>
      <p:pic>
        <p:nvPicPr>
          <p:cNvPr id="6" name="Imagem 5">
            <a:extLst>
              <a:ext uri="{FF2B5EF4-FFF2-40B4-BE49-F238E27FC236}">
                <a16:creationId xmlns:a16="http://schemas.microsoft.com/office/drawing/2014/main" id="{209DD102-A300-4F41-B2DB-068C33349B60}"/>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7" name="Imagem 6">
            <a:extLst>
              <a:ext uri="{FF2B5EF4-FFF2-40B4-BE49-F238E27FC236}">
                <a16:creationId xmlns:a16="http://schemas.microsoft.com/office/drawing/2014/main" id="{210A6FE4-05DF-4A57-BFE2-4357C5C2AEEE}"/>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10" name="Gráfico 9">
            <a:extLst>
              <a:ext uri="{FF2B5EF4-FFF2-40B4-BE49-F238E27FC236}">
                <a16:creationId xmlns:a16="http://schemas.microsoft.com/office/drawing/2014/main" id="{F76D791A-8D00-44B8-9BFF-5928E2EA0F21}"/>
              </a:ext>
            </a:extLst>
          </p:cNvPr>
          <p:cNvGraphicFramePr>
            <a:graphicFrameLocks/>
          </p:cNvGraphicFramePr>
          <p:nvPr>
            <p:extLst>
              <p:ext uri="{D42A27DB-BD31-4B8C-83A1-F6EECF244321}">
                <p14:modId xmlns:p14="http://schemas.microsoft.com/office/powerpoint/2010/main" val="3725539936"/>
              </p:ext>
            </p:extLst>
          </p:nvPr>
        </p:nvGraphicFramePr>
        <p:xfrm>
          <a:off x="438259" y="1883239"/>
          <a:ext cx="5106756" cy="3157684"/>
        </p:xfrm>
        <a:graphic>
          <a:graphicData uri="http://schemas.openxmlformats.org/drawingml/2006/chart">
            <c:chart xmlns:c="http://schemas.openxmlformats.org/drawingml/2006/chart" xmlns:r="http://schemas.openxmlformats.org/officeDocument/2006/relationships" r:id="rId4"/>
          </a:graphicData>
        </a:graphic>
      </p:graphicFrame>
      <p:sp>
        <p:nvSpPr>
          <p:cNvPr id="11" name="CaixaDeTexto 22">
            <a:extLst>
              <a:ext uri="{FF2B5EF4-FFF2-40B4-BE49-F238E27FC236}">
                <a16:creationId xmlns:a16="http://schemas.microsoft.com/office/drawing/2014/main" id="{C4E3798C-EE52-48C5-AAC3-D88DEC535115}"/>
              </a:ext>
            </a:extLst>
          </p:cNvPr>
          <p:cNvSpPr txBox="1"/>
          <p:nvPr/>
        </p:nvSpPr>
        <p:spPr>
          <a:xfrm>
            <a:off x="2024171" y="2237285"/>
            <a:ext cx="1400175" cy="464883"/>
          </a:xfrm>
          <a:prstGeom prst="rect">
            <a:avLst/>
          </a:prstGeom>
          <a:solidFill>
            <a:schemeClr val="accent1">
              <a:lumMod val="50000"/>
            </a:schemeClr>
          </a:solidFill>
          <a:ln w="9525" cmpd="sng">
            <a:solidFill>
              <a:schemeClr val="accent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pt-BR" sz="1050" b="1">
                <a:solidFill>
                  <a:schemeClr val="bg1"/>
                </a:solidFill>
              </a:rPr>
              <a:t>Gasto Médio 2020 R$ 149,86</a:t>
            </a:r>
          </a:p>
        </p:txBody>
      </p:sp>
      <p:sp>
        <p:nvSpPr>
          <p:cNvPr id="12" name="Elipse 11">
            <a:extLst>
              <a:ext uri="{FF2B5EF4-FFF2-40B4-BE49-F238E27FC236}">
                <a16:creationId xmlns:a16="http://schemas.microsoft.com/office/drawing/2014/main" id="{2EF814AF-58D5-4E04-945F-AF23D057F4D9}"/>
              </a:ext>
            </a:extLst>
          </p:cNvPr>
          <p:cNvSpPr/>
          <p:nvPr/>
        </p:nvSpPr>
        <p:spPr>
          <a:xfrm>
            <a:off x="3837896" y="2469726"/>
            <a:ext cx="1466850"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t-BR" sz="800" b="1">
                <a:solidFill>
                  <a:sysClr val="windowText" lastClr="000000"/>
                </a:solidFill>
              </a:rPr>
              <a:t>Gasto médio em 2019: </a:t>
            </a:r>
          </a:p>
          <a:p>
            <a:pPr algn="ctr"/>
            <a:r>
              <a:rPr lang="pt-BR" sz="800" b="1">
                <a:solidFill>
                  <a:sysClr val="windowText" lastClr="000000"/>
                </a:solidFill>
              </a:rPr>
              <a:t>R$ 210</a:t>
            </a:r>
          </a:p>
        </p:txBody>
      </p:sp>
      <p:sp>
        <p:nvSpPr>
          <p:cNvPr id="9" name="CaixaDeTexto 8">
            <a:extLst>
              <a:ext uri="{FF2B5EF4-FFF2-40B4-BE49-F238E27FC236}">
                <a16:creationId xmlns:a16="http://schemas.microsoft.com/office/drawing/2014/main" id="{7E641BA3-B5AC-4C26-B1D0-683901554FFE}"/>
              </a:ext>
            </a:extLst>
          </p:cNvPr>
          <p:cNvSpPr txBox="1"/>
          <p:nvPr/>
        </p:nvSpPr>
        <p:spPr>
          <a:xfrm>
            <a:off x="107386" y="1506265"/>
            <a:ext cx="4978607" cy="369332"/>
          </a:xfrm>
          <a:prstGeom prst="rect">
            <a:avLst/>
          </a:prstGeom>
          <a:noFill/>
        </p:spPr>
        <p:txBody>
          <a:bodyPr wrap="none" rtlCol="0">
            <a:spAutoFit/>
          </a:bodyPr>
          <a:lstStyle/>
          <a:p>
            <a:pPr algn="r"/>
            <a:r>
              <a:rPr lang="pt-BR" b="1" dirty="0"/>
              <a:t>G</a:t>
            </a:r>
            <a:r>
              <a:rPr lang="pt-BR" dirty="0"/>
              <a:t>astos programados com a compra de presentes </a:t>
            </a:r>
          </a:p>
        </p:txBody>
      </p:sp>
      <p:cxnSp>
        <p:nvCxnSpPr>
          <p:cNvPr id="13" name="Conector reto 12">
            <a:extLst>
              <a:ext uri="{FF2B5EF4-FFF2-40B4-BE49-F238E27FC236}">
                <a16:creationId xmlns:a16="http://schemas.microsoft.com/office/drawing/2014/main" id="{CF00A932-BBD6-4BF6-BD6D-9E4F5418D753}"/>
              </a:ext>
            </a:extLst>
          </p:cNvPr>
          <p:cNvCxnSpPr>
            <a:cxnSpLocks/>
          </p:cNvCxnSpPr>
          <p:nvPr/>
        </p:nvCxnSpPr>
        <p:spPr>
          <a:xfrm>
            <a:off x="438259" y="1883239"/>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slz="http://schemas.microsoft.com/office/powerpoint/2016/slidezoom" Requires="pslz">
          <p:graphicFrame>
            <p:nvGraphicFramePr>
              <p:cNvPr id="4" name="Zoom de Slide 3">
                <a:extLst>
                  <a:ext uri="{FF2B5EF4-FFF2-40B4-BE49-F238E27FC236}">
                    <a16:creationId xmlns:a16="http://schemas.microsoft.com/office/drawing/2014/main" id="{4D9F1DBA-1BA9-4D3F-BDA0-CC5C1C20436A}"/>
                  </a:ext>
                </a:extLst>
              </p:cNvPr>
              <p:cNvGraphicFramePr>
                <a:graphicFrameLocks noChangeAspect="1"/>
              </p:cNvGraphicFramePr>
              <p:nvPr>
                <p:extLst>
                  <p:ext uri="{D42A27DB-BD31-4B8C-83A1-F6EECF244321}">
                    <p14:modId xmlns:p14="http://schemas.microsoft.com/office/powerpoint/2010/main" val="217119949"/>
                  </p:ext>
                </p:extLst>
              </p:nvPr>
            </p:nvGraphicFramePr>
            <p:xfrm>
              <a:off x="-1060174" y="1406684"/>
              <a:ext cx="3048000" cy="1714500"/>
            </p:xfrm>
            <a:graphic>
              <a:graphicData uri="http://schemas.microsoft.com/office/powerpoint/2016/slidezoom">
                <pslz:sldZm>
                  <pslz:sldZmObj sldId="262" cId="1477644936">
                    <pslz:zmPr id="{1664F068-0964-441B-ACBD-E4002B7AC0FE}" returnToParent="0" transitionDur="1000">
                      <p166:blipFill xmlns:p166="http://schemas.microsoft.com/office/powerpoint/2016/6/main">
                        <a:blip r:embed="rId5"/>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Zoom de Slide 3">
                <a:hlinkClick r:id="rId6" action="ppaction://hlinksldjump"/>
                <a:extLst>
                  <a:ext uri="{FF2B5EF4-FFF2-40B4-BE49-F238E27FC236}">
                    <a16:creationId xmlns:a16="http://schemas.microsoft.com/office/drawing/2014/main" id="{4D9F1DBA-1BA9-4D3F-BDA0-CC5C1C20436A}"/>
                  </a:ext>
                </a:extLst>
              </p:cNvPr>
              <p:cNvPicPr>
                <a:picLocks noGrp="1" noRot="1" noChangeAspect="1" noMove="1" noResize="1" noEditPoints="1" noAdjustHandles="1" noChangeArrowheads="1" noChangeShapeType="1"/>
              </p:cNvPicPr>
              <p:nvPr/>
            </p:nvPicPr>
            <p:blipFill>
              <a:blip r:embed="rId5"/>
              <a:stretch>
                <a:fillRect/>
              </a:stretch>
            </p:blipFill>
            <p:spPr>
              <a:xfrm>
                <a:off x="-1060174" y="140668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0548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Forma de Compra e de Pagamento</a:t>
            </a:r>
          </a:p>
        </p:txBody>
      </p:sp>
      <p:sp>
        <p:nvSpPr>
          <p:cNvPr id="5" name="CaixaDeTexto 4">
            <a:extLst>
              <a:ext uri="{FF2B5EF4-FFF2-40B4-BE49-F238E27FC236}">
                <a16:creationId xmlns:a16="http://schemas.microsoft.com/office/drawing/2014/main" id="{53CA22B4-D107-46BF-B420-BADD25114716}"/>
              </a:ext>
            </a:extLst>
          </p:cNvPr>
          <p:cNvSpPr txBox="1"/>
          <p:nvPr/>
        </p:nvSpPr>
        <p:spPr>
          <a:xfrm>
            <a:off x="6096000" y="1394544"/>
            <a:ext cx="4976445" cy="4616648"/>
          </a:xfrm>
          <a:prstGeom prst="rect">
            <a:avLst/>
          </a:prstGeom>
          <a:noFill/>
        </p:spPr>
        <p:txBody>
          <a:bodyPr wrap="square" rtlCol="0">
            <a:spAutoFit/>
          </a:bodyPr>
          <a:lstStyle/>
          <a:p>
            <a:pPr algn="just"/>
            <a:r>
              <a:rPr lang="pt-BR" sz="1400" dirty="0"/>
              <a:t>Outra mudança importante neste ano está na escolha das formas de realização da compra dos presentes. Com restrições para diversas atividades comerciais, tendo em vista as orientações de distanciamento social em função da pandemia provocada pelo </a:t>
            </a:r>
            <a:r>
              <a:rPr lang="pt-BR" sz="1400" dirty="0" err="1"/>
              <a:t>coronavírus</a:t>
            </a:r>
            <a:r>
              <a:rPr lang="pt-BR" sz="1400" dirty="0"/>
              <a:t>,  houve uma explosão da intenção de compras via internet. Mecanismo que deverá ser utilizado por cerca de 65% dos entrevistados. Nos anos anteriores esta opção variava entre 10% e 15%.</a:t>
            </a:r>
          </a:p>
          <a:p>
            <a:pPr algn="just"/>
            <a:endParaRPr lang="pt-BR" sz="1400" dirty="0"/>
          </a:p>
          <a:p>
            <a:pPr algn="just"/>
            <a:r>
              <a:rPr lang="pt-BR" sz="1400" dirty="0"/>
              <a:t>Entretanto, aproximadamente 30% dos entrevistados revelaram que realizarão as compras com lojistas/comerciantes autônomos ou que entregam no sistema delivery, entre os quais se concentram aqueles que declararam realizar os pagamentos em dinheiro.</a:t>
            </a:r>
          </a:p>
          <a:p>
            <a:pPr algn="just"/>
            <a:endParaRPr lang="pt-BR" sz="1400" dirty="0"/>
          </a:p>
          <a:p>
            <a:pPr algn="just"/>
            <a:r>
              <a:rPr lang="pt-BR" sz="1400" dirty="0"/>
              <a:t>Já com relação aos meios de pagamento, houve pequena ampliação da preferência pelo uso dos cartões de crédito </a:t>
            </a:r>
          </a:p>
          <a:p>
            <a:pPr algn="just"/>
            <a:endParaRPr lang="pt-BR" sz="1400" dirty="0"/>
          </a:p>
          <a:p>
            <a:pPr algn="just"/>
            <a:r>
              <a:rPr lang="pt-BR" sz="1400" dirty="0"/>
              <a:t> </a:t>
            </a:r>
          </a:p>
          <a:p>
            <a:pPr algn="just"/>
            <a:endParaRPr lang="pt-BR" sz="1400" dirty="0"/>
          </a:p>
          <a:p>
            <a:pPr algn="just"/>
            <a:endParaRPr lang="pt-BR" sz="1400" dirty="0"/>
          </a:p>
        </p:txBody>
      </p:sp>
      <p:pic>
        <p:nvPicPr>
          <p:cNvPr id="7" name="Imagem 6">
            <a:extLst>
              <a:ext uri="{FF2B5EF4-FFF2-40B4-BE49-F238E27FC236}">
                <a16:creationId xmlns:a16="http://schemas.microsoft.com/office/drawing/2014/main" id="{68707D87-419D-4FB1-89E3-485A6967036F}"/>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8" name="Imagem 7">
            <a:extLst>
              <a:ext uri="{FF2B5EF4-FFF2-40B4-BE49-F238E27FC236}">
                <a16:creationId xmlns:a16="http://schemas.microsoft.com/office/drawing/2014/main" id="{4AC2FD22-3AC0-45D8-B5D1-4FC32F188DC0}"/>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10" name="Gráfico 9">
            <a:extLst>
              <a:ext uri="{FF2B5EF4-FFF2-40B4-BE49-F238E27FC236}">
                <a16:creationId xmlns:a16="http://schemas.microsoft.com/office/drawing/2014/main" id="{59D70DE3-E052-48F0-B490-42E5E67D902E}"/>
              </a:ext>
            </a:extLst>
          </p:cNvPr>
          <p:cNvGraphicFramePr>
            <a:graphicFrameLocks/>
          </p:cNvGraphicFramePr>
          <p:nvPr>
            <p:extLst>
              <p:ext uri="{D42A27DB-BD31-4B8C-83A1-F6EECF244321}">
                <p14:modId xmlns:p14="http://schemas.microsoft.com/office/powerpoint/2010/main" val="4039786849"/>
              </p:ext>
            </p:extLst>
          </p:nvPr>
        </p:nvGraphicFramePr>
        <p:xfrm>
          <a:off x="485096" y="1021819"/>
          <a:ext cx="4572000" cy="26536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F941DC1C-61FA-4920-9821-80C0640B46AF}"/>
              </a:ext>
            </a:extLst>
          </p:cNvPr>
          <p:cNvGraphicFramePr>
            <a:graphicFrameLocks/>
          </p:cNvGraphicFramePr>
          <p:nvPr>
            <p:extLst>
              <p:ext uri="{D42A27DB-BD31-4B8C-83A1-F6EECF244321}">
                <p14:modId xmlns:p14="http://schemas.microsoft.com/office/powerpoint/2010/main" val="2178654089"/>
              </p:ext>
            </p:extLst>
          </p:nvPr>
        </p:nvGraphicFramePr>
        <p:xfrm>
          <a:off x="577774" y="3951474"/>
          <a:ext cx="4572000" cy="2651760"/>
        </p:xfrm>
        <a:graphic>
          <a:graphicData uri="http://schemas.openxmlformats.org/drawingml/2006/chart">
            <c:chart xmlns:c="http://schemas.openxmlformats.org/drawingml/2006/chart" xmlns:r="http://schemas.openxmlformats.org/officeDocument/2006/relationships" r:id="rId5"/>
          </a:graphicData>
        </a:graphic>
      </p:graphicFrame>
      <p:sp>
        <p:nvSpPr>
          <p:cNvPr id="9" name="CaixaDeTexto 8">
            <a:extLst>
              <a:ext uri="{FF2B5EF4-FFF2-40B4-BE49-F238E27FC236}">
                <a16:creationId xmlns:a16="http://schemas.microsoft.com/office/drawing/2014/main" id="{5A0A2AF5-9221-4117-87E5-D7B5C59E3788}"/>
              </a:ext>
            </a:extLst>
          </p:cNvPr>
          <p:cNvSpPr txBox="1"/>
          <p:nvPr/>
        </p:nvSpPr>
        <p:spPr>
          <a:xfrm>
            <a:off x="305659" y="930676"/>
            <a:ext cx="4122411" cy="369332"/>
          </a:xfrm>
          <a:prstGeom prst="rect">
            <a:avLst/>
          </a:prstGeom>
          <a:noFill/>
        </p:spPr>
        <p:txBody>
          <a:bodyPr wrap="none" rtlCol="0">
            <a:spAutoFit/>
          </a:bodyPr>
          <a:lstStyle/>
          <a:p>
            <a:pPr algn="r"/>
            <a:r>
              <a:rPr lang="pt-BR" b="1" dirty="0"/>
              <a:t>C</a:t>
            </a:r>
            <a:r>
              <a:rPr lang="pt-BR" dirty="0"/>
              <a:t>omo deverão ser realizadas as compras</a:t>
            </a:r>
          </a:p>
        </p:txBody>
      </p:sp>
      <p:cxnSp>
        <p:nvCxnSpPr>
          <p:cNvPr id="12" name="Conector reto 11">
            <a:extLst>
              <a:ext uri="{FF2B5EF4-FFF2-40B4-BE49-F238E27FC236}">
                <a16:creationId xmlns:a16="http://schemas.microsoft.com/office/drawing/2014/main" id="{5DB4D5C7-9654-4CA7-A945-ABDD8F8CF665}"/>
              </a:ext>
            </a:extLst>
          </p:cNvPr>
          <p:cNvCxnSpPr>
            <a:cxnSpLocks/>
          </p:cNvCxnSpPr>
          <p:nvPr/>
        </p:nvCxnSpPr>
        <p:spPr>
          <a:xfrm>
            <a:off x="501326" y="1300008"/>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9C1C33D9-20CA-412B-86CE-F2BD6F8ACE19}"/>
              </a:ext>
            </a:extLst>
          </p:cNvPr>
          <p:cNvSpPr txBox="1"/>
          <p:nvPr/>
        </p:nvSpPr>
        <p:spPr>
          <a:xfrm>
            <a:off x="485096" y="3766808"/>
            <a:ext cx="2272673" cy="369332"/>
          </a:xfrm>
          <a:prstGeom prst="rect">
            <a:avLst/>
          </a:prstGeom>
          <a:noFill/>
        </p:spPr>
        <p:txBody>
          <a:bodyPr wrap="none" rtlCol="0">
            <a:spAutoFit/>
          </a:bodyPr>
          <a:lstStyle/>
          <a:p>
            <a:pPr algn="r"/>
            <a:r>
              <a:rPr lang="pt-BR" b="1" dirty="0"/>
              <a:t>F</a:t>
            </a:r>
            <a:r>
              <a:rPr lang="pt-BR" dirty="0"/>
              <a:t>ormas de Pagamento</a:t>
            </a:r>
          </a:p>
        </p:txBody>
      </p:sp>
      <p:cxnSp>
        <p:nvCxnSpPr>
          <p:cNvPr id="14" name="Conector reto 13">
            <a:extLst>
              <a:ext uri="{FF2B5EF4-FFF2-40B4-BE49-F238E27FC236}">
                <a16:creationId xmlns:a16="http://schemas.microsoft.com/office/drawing/2014/main" id="{59F8C2FC-77DA-48CA-85FF-6E5B64BEF9CE}"/>
              </a:ext>
            </a:extLst>
          </p:cNvPr>
          <p:cNvCxnSpPr>
            <a:cxnSpLocks/>
          </p:cNvCxnSpPr>
          <p:nvPr/>
        </p:nvCxnSpPr>
        <p:spPr>
          <a:xfrm flipV="1">
            <a:off x="577774" y="4136140"/>
            <a:ext cx="2133744" cy="536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64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8330B-3284-401E-AB1E-DF3A54C3142C}"/>
              </a:ext>
            </a:extLst>
          </p:cNvPr>
          <p:cNvSpPr>
            <a:spLocks noGrp="1"/>
          </p:cNvSpPr>
          <p:nvPr>
            <p:ph type="title"/>
          </p:nvPr>
        </p:nvSpPr>
        <p:spPr>
          <a:xfrm>
            <a:off x="381001" y="0"/>
            <a:ext cx="10515600" cy="1325563"/>
          </a:xfrm>
        </p:spPr>
        <p:txBody>
          <a:bodyPr/>
          <a:lstStyle/>
          <a:p>
            <a:r>
              <a:rPr lang="pt-BR" b="1" dirty="0">
                <a:solidFill>
                  <a:srgbClr val="0271B6"/>
                </a:solidFill>
              </a:rPr>
              <a:t>Preço e Gastos por Renda e Gênero</a:t>
            </a:r>
          </a:p>
        </p:txBody>
      </p:sp>
      <p:sp>
        <p:nvSpPr>
          <p:cNvPr id="4" name="CaixaDeTexto 3">
            <a:extLst>
              <a:ext uri="{FF2B5EF4-FFF2-40B4-BE49-F238E27FC236}">
                <a16:creationId xmlns:a16="http://schemas.microsoft.com/office/drawing/2014/main" id="{EB83501A-897E-4ACD-840B-29CFBD1B1E1A}"/>
              </a:ext>
            </a:extLst>
          </p:cNvPr>
          <p:cNvSpPr txBox="1"/>
          <p:nvPr/>
        </p:nvSpPr>
        <p:spPr>
          <a:xfrm>
            <a:off x="5620116" y="4277829"/>
            <a:ext cx="4976445" cy="2893100"/>
          </a:xfrm>
          <a:prstGeom prst="rect">
            <a:avLst/>
          </a:prstGeom>
          <a:noFill/>
        </p:spPr>
        <p:txBody>
          <a:bodyPr wrap="square" rtlCol="0">
            <a:spAutoFit/>
          </a:bodyPr>
          <a:lstStyle/>
          <a:p>
            <a:pPr algn="just"/>
            <a:r>
              <a:rPr lang="pt-BR" sz="1400" dirty="0"/>
              <a:t>Apesar do atual cenário, marcado pela redução de renda das famílias, o efeito renda ainda exerce  impacto positivo tanto sobre a disposição do preço a ser pago por presente quando com relação ao total de gastos programados.</a:t>
            </a:r>
          </a:p>
          <a:p>
            <a:pPr algn="just"/>
            <a:endParaRPr lang="pt-BR" sz="1400" dirty="0"/>
          </a:p>
          <a:p>
            <a:pPr algn="just"/>
            <a:r>
              <a:rPr lang="pt-BR" sz="1400" dirty="0"/>
              <a:t>Assim como nas pesquisas anteriores, os homens revelam disposição a pagar preços mais elevados e a efetivar um total de gastos maior  do que as mulheres.</a:t>
            </a:r>
          </a:p>
          <a:p>
            <a:pPr algn="just"/>
            <a:endParaRPr lang="pt-BR" sz="1400" dirty="0"/>
          </a:p>
          <a:p>
            <a:pPr algn="just"/>
            <a:endParaRPr lang="pt-BR" sz="1400" dirty="0"/>
          </a:p>
          <a:p>
            <a:pPr algn="just"/>
            <a:endParaRPr lang="pt-BR" sz="1400" dirty="0"/>
          </a:p>
          <a:p>
            <a:pPr algn="just"/>
            <a:endParaRPr lang="pt-BR" sz="1400" dirty="0"/>
          </a:p>
          <a:p>
            <a:pPr algn="just"/>
            <a:endParaRPr lang="pt-BR" sz="1400" dirty="0"/>
          </a:p>
        </p:txBody>
      </p:sp>
      <p:pic>
        <p:nvPicPr>
          <p:cNvPr id="5" name="Imagem 4">
            <a:extLst>
              <a:ext uri="{FF2B5EF4-FFF2-40B4-BE49-F238E27FC236}">
                <a16:creationId xmlns:a16="http://schemas.microsoft.com/office/drawing/2014/main" id="{C0B3613E-818F-40ED-A877-0945CBD40A73}"/>
              </a:ext>
            </a:extLst>
          </p:cNvPr>
          <p:cNvPicPr>
            <a:picLocks noChangeAspect="1"/>
          </p:cNvPicPr>
          <p:nvPr/>
        </p:nvPicPr>
        <p:blipFill>
          <a:blip r:embed="rId2"/>
          <a:stretch>
            <a:fillRect/>
          </a:stretch>
        </p:blipFill>
        <p:spPr>
          <a:xfrm>
            <a:off x="11032761" y="303743"/>
            <a:ext cx="958668" cy="718076"/>
          </a:xfrm>
          <a:prstGeom prst="rect">
            <a:avLst/>
          </a:prstGeom>
        </p:spPr>
      </p:pic>
      <p:pic>
        <p:nvPicPr>
          <p:cNvPr id="6" name="Imagem 5">
            <a:extLst>
              <a:ext uri="{FF2B5EF4-FFF2-40B4-BE49-F238E27FC236}">
                <a16:creationId xmlns:a16="http://schemas.microsoft.com/office/drawing/2014/main" id="{AB0E1E87-EC8E-46B7-AF21-84BAA2A8FE64}"/>
              </a:ext>
            </a:extLst>
          </p:cNvPr>
          <p:cNvPicPr>
            <a:picLocks noChangeAspect="1"/>
          </p:cNvPicPr>
          <p:nvPr/>
        </p:nvPicPr>
        <p:blipFill>
          <a:blip r:embed="rId3"/>
          <a:stretch>
            <a:fillRect/>
          </a:stretch>
        </p:blipFill>
        <p:spPr>
          <a:xfrm>
            <a:off x="10599411" y="6056352"/>
            <a:ext cx="1511938" cy="755969"/>
          </a:xfrm>
          <a:prstGeom prst="rect">
            <a:avLst/>
          </a:prstGeom>
        </p:spPr>
      </p:pic>
      <p:graphicFrame>
        <p:nvGraphicFramePr>
          <p:cNvPr id="8" name="Gráfico 7">
            <a:extLst>
              <a:ext uri="{FF2B5EF4-FFF2-40B4-BE49-F238E27FC236}">
                <a16:creationId xmlns:a16="http://schemas.microsoft.com/office/drawing/2014/main" id="{F0EA7DEE-E26B-442F-9E53-2D81FFD13A1B}"/>
              </a:ext>
            </a:extLst>
          </p:cNvPr>
          <p:cNvGraphicFramePr>
            <a:graphicFrameLocks/>
          </p:cNvGraphicFramePr>
          <p:nvPr>
            <p:extLst>
              <p:ext uri="{D42A27DB-BD31-4B8C-83A1-F6EECF244321}">
                <p14:modId xmlns:p14="http://schemas.microsoft.com/office/powerpoint/2010/main" val="952903988"/>
              </p:ext>
            </p:extLst>
          </p:nvPr>
        </p:nvGraphicFramePr>
        <p:xfrm>
          <a:off x="739407" y="1205028"/>
          <a:ext cx="457200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4B727088-2671-4E38-A983-E0E756B7BF79}"/>
              </a:ext>
            </a:extLst>
          </p:cNvPr>
          <p:cNvGraphicFramePr>
            <a:graphicFrameLocks/>
          </p:cNvGraphicFramePr>
          <p:nvPr>
            <p:extLst>
              <p:ext uri="{D42A27DB-BD31-4B8C-83A1-F6EECF244321}">
                <p14:modId xmlns:p14="http://schemas.microsoft.com/office/powerpoint/2010/main" val="827259651"/>
              </p:ext>
            </p:extLst>
          </p:nvPr>
        </p:nvGraphicFramePr>
        <p:xfrm>
          <a:off x="5845125" y="1228419"/>
          <a:ext cx="4572000" cy="2651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DEA30E7C-18E0-48E6-BA53-C1A1576FDDA1}"/>
              </a:ext>
            </a:extLst>
          </p:cNvPr>
          <p:cNvGraphicFramePr>
            <a:graphicFrameLocks/>
          </p:cNvGraphicFramePr>
          <p:nvPr>
            <p:extLst>
              <p:ext uri="{D42A27DB-BD31-4B8C-83A1-F6EECF244321}">
                <p14:modId xmlns:p14="http://schemas.microsoft.com/office/powerpoint/2010/main" val="1357452670"/>
              </p:ext>
            </p:extLst>
          </p:nvPr>
        </p:nvGraphicFramePr>
        <p:xfrm>
          <a:off x="877765" y="4278923"/>
          <a:ext cx="3893527" cy="2215662"/>
        </p:xfrm>
        <a:graphic>
          <a:graphicData uri="http://schemas.openxmlformats.org/drawingml/2006/chart">
            <c:chart xmlns:c="http://schemas.openxmlformats.org/drawingml/2006/chart" xmlns:r="http://schemas.openxmlformats.org/officeDocument/2006/relationships" r:id="rId6"/>
          </a:graphicData>
        </a:graphic>
      </p:graphicFrame>
      <p:sp>
        <p:nvSpPr>
          <p:cNvPr id="11" name="CaixaDeTexto 10">
            <a:extLst>
              <a:ext uri="{FF2B5EF4-FFF2-40B4-BE49-F238E27FC236}">
                <a16:creationId xmlns:a16="http://schemas.microsoft.com/office/drawing/2014/main" id="{D6D7F0E9-BBEB-4F8D-A082-B6D69D8C7E98}"/>
              </a:ext>
            </a:extLst>
          </p:cNvPr>
          <p:cNvSpPr txBox="1"/>
          <p:nvPr/>
        </p:nvSpPr>
        <p:spPr>
          <a:xfrm>
            <a:off x="839350" y="1140897"/>
            <a:ext cx="3607334" cy="369332"/>
          </a:xfrm>
          <a:prstGeom prst="rect">
            <a:avLst/>
          </a:prstGeom>
          <a:noFill/>
        </p:spPr>
        <p:txBody>
          <a:bodyPr wrap="none" rtlCol="0">
            <a:spAutoFit/>
          </a:bodyPr>
          <a:lstStyle/>
          <a:p>
            <a:pPr algn="r"/>
            <a:r>
              <a:rPr lang="pt-BR" b="1" dirty="0"/>
              <a:t>R</a:t>
            </a:r>
            <a:r>
              <a:rPr lang="pt-BR" dirty="0"/>
              <a:t>enda e Preço Médio dos presentes </a:t>
            </a:r>
          </a:p>
        </p:txBody>
      </p:sp>
      <p:cxnSp>
        <p:nvCxnSpPr>
          <p:cNvPr id="12" name="Conector reto 11">
            <a:extLst>
              <a:ext uri="{FF2B5EF4-FFF2-40B4-BE49-F238E27FC236}">
                <a16:creationId xmlns:a16="http://schemas.microsoft.com/office/drawing/2014/main" id="{DD9CA7A4-64FB-4615-93EE-B4886C486B2C}"/>
              </a:ext>
            </a:extLst>
          </p:cNvPr>
          <p:cNvCxnSpPr>
            <a:cxnSpLocks/>
          </p:cNvCxnSpPr>
          <p:nvPr/>
        </p:nvCxnSpPr>
        <p:spPr>
          <a:xfrm>
            <a:off x="989050" y="1484078"/>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84060C36-2645-4064-A6F2-181C9F350BB0}"/>
              </a:ext>
            </a:extLst>
          </p:cNvPr>
          <p:cNvSpPr txBox="1"/>
          <p:nvPr/>
        </p:nvSpPr>
        <p:spPr>
          <a:xfrm>
            <a:off x="989050" y="3930235"/>
            <a:ext cx="3756733" cy="369332"/>
          </a:xfrm>
          <a:prstGeom prst="rect">
            <a:avLst/>
          </a:prstGeom>
          <a:noFill/>
        </p:spPr>
        <p:txBody>
          <a:bodyPr wrap="none" rtlCol="0">
            <a:spAutoFit/>
          </a:bodyPr>
          <a:lstStyle/>
          <a:p>
            <a:pPr algn="r"/>
            <a:r>
              <a:rPr lang="pt-BR" b="1" dirty="0"/>
              <a:t>G</a:t>
            </a:r>
            <a:r>
              <a:rPr lang="pt-BR" dirty="0"/>
              <a:t>ênero, preço e gastos com presentes</a:t>
            </a:r>
          </a:p>
        </p:txBody>
      </p:sp>
      <p:cxnSp>
        <p:nvCxnSpPr>
          <p:cNvPr id="14" name="Conector reto 13">
            <a:extLst>
              <a:ext uri="{FF2B5EF4-FFF2-40B4-BE49-F238E27FC236}">
                <a16:creationId xmlns:a16="http://schemas.microsoft.com/office/drawing/2014/main" id="{5BE45757-65C4-4A4E-B1FB-3E9C32B942A3}"/>
              </a:ext>
            </a:extLst>
          </p:cNvPr>
          <p:cNvCxnSpPr>
            <a:cxnSpLocks/>
          </p:cNvCxnSpPr>
          <p:nvPr/>
        </p:nvCxnSpPr>
        <p:spPr>
          <a:xfrm flipV="1">
            <a:off x="1065498" y="4325577"/>
            <a:ext cx="3680285" cy="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CaixaDeTexto 14">
            <a:extLst>
              <a:ext uri="{FF2B5EF4-FFF2-40B4-BE49-F238E27FC236}">
                <a16:creationId xmlns:a16="http://schemas.microsoft.com/office/drawing/2014/main" id="{F6CAAA5F-7EA7-44A4-8982-D3C6891CE1B5}"/>
              </a:ext>
            </a:extLst>
          </p:cNvPr>
          <p:cNvSpPr txBox="1"/>
          <p:nvPr/>
        </p:nvSpPr>
        <p:spPr>
          <a:xfrm>
            <a:off x="5708965" y="1111895"/>
            <a:ext cx="4248920" cy="369332"/>
          </a:xfrm>
          <a:prstGeom prst="rect">
            <a:avLst/>
          </a:prstGeom>
          <a:noFill/>
        </p:spPr>
        <p:txBody>
          <a:bodyPr wrap="none" rtlCol="0">
            <a:spAutoFit/>
          </a:bodyPr>
          <a:lstStyle/>
          <a:p>
            <a:pPr algn="r"/>
            <a:r>
              <a:rPr lang="pt-BR" b="1" dirty="0"/>
              <a:t>R</a:t>
            </a:r>
            <a:r>
              <a:rPr lang="pt-BR" dirty="0"/>
              <a:t>enda e Gastos Pretendidos com presentes</a:t>
            </a:r>
          </a:p>
        </p:txBody>
      </p:sp>
      <p:cxnSp>
        <p:nvCxnSpPr>
          <p:cNvPr id="16" name="Conector reto 15">
            <a:extLst>
              <a:ext uri="{FF2B5EF4-FFF2-40B4-BE49-F238E27FC236}">
                <a16:creationId xmlns:a16="http://schemas.microsoft.com/office/drawing/2014/main" id="{BD0B8C3C-CB39-471F-9251-AF3A7325D528}"/>
              </a:ext>
            </a:extLst>
          </p:cNvPr>
          <p:cNvCxnSpPr>
            <a:cxnSpLocks/>
          </p:cNvCxnSpPr>
          <p:nvPr/>
        </p:nvCxnSpPr>
        <p:spPr>
          <a:xfrm>
            <a:off x="5790723" y="1481227"/>
            <a:ext cx="431686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139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1606</Words>
  <Application>Microsoft Office PowerPoint</Application>
  <PresentationFormat>Widescreen</PresentationFormat>
  <Paragraphs>222</Paragraphs>
  <Slides>13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13</vt:i4>
      </vt:variant>
    </vt:vector>
  </HeadingPairs>
  <TitlesOfParts>
    <vt:vector size="17" baseType="lpstr">
      <vt:lpstr>Arial</vt:lpstr>
      <vt:lpstr>Calibri</vt:lpstr>
      <vt:lpstr>Calibri Light</vt:lpstr>
      <vt:lpstr>Tema do Office</vt:lpstr>
      <vt:lpstr>Pesquisa de Intenção de Compras DIA DAS MÃES abril de 2020</vt:lpstr>
      <vt:lpstr>A pesquisa</vt:lpstr>
      <vt:lpstr>A amostra</vt:lpstr>
      <vt:lpstr>Pessoas a Serem Presenteadas</vt:lpstr>
      <vt:lpstr>Determinantes e escolha dos presentes</vt:lpstr>
      <vt:lpstr>Preço médio dos Presentes</vt:lpstr>
      <vt:lpstr>Gasto Programado com o Dia das Mães</vt:lpstr>
      <vt:lpstr>Forma de Compra e de Pagamento</vt:lpstr>
      <vt:lpstr>Preço e Gastos por Renda e Gênero</vt:lpstr>
      <vt:lpstr>Preço e Gastos e forma de aquisição</vt:lpstr>
      <vt:lpstr>Projeção de Movimentação Financeira</vt:lpstr>
      <vt:lpstr>Principais Observações</vt:lpstr>
      <vt:lpstr>EQUIPE do OBSERVATÓRIO ECONÔMICO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do Corona Vírus na Economia Regional</dc:title>
  <dc:creator>Sandro Maskio</dc:creator>
  <cp:lastModifiedBy>malumarcoccia@outlook.com</cp:lastModifiedBy>
  <cp:revision>83</cp:revision>
  <dcterms:created xsi:type="dcterms:W3CDTF">2020-04-21T14:43:16Z</dcterms:created>
  <dcterms:modified xsi:type="dcterms:W3CDTF">2020-04-30T14:43:02Z</dcterms:modified>
</cp:coreProperties>
</file>